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6" r:id="rId2"/>
    <p:sldId id="288" r:id="rId3"/>
    <p:sldId id="293" r:id="rId4"/>
    <p:sldId id="289" r:id="rId5"/>
    <p:sldId id="290" r:id="rId6"/>
    <p:sldId id="291" r:id="rId7"/>
    <p:sldId id="292" r:id="rId8"/>
    <p:sldId id="295" r:id="rId9"/>
    <p:sldId id="296" r:id="rId10"/>
    <p:sldId id="297" r:id="rId11"/>
    <p:sldId id="298" r:id="rId12"/>
    <p:sldId id="299" r:id="rId13"/>
    <p:sldId id="300" r:id="rId14"/>
    <p:sldId id="301" r:id="rId15"/>
    <p:sldId id="302" r:id="rId16"/>
    <p:sldId id="303" r:id="rId17"/>
    <p:sldId id="304" r:id="rId18"/>
    <p:sldId id="294" r:id="rId19"/>
    <p:sldId id="306" r:id="rId20"/>
    <p:sldId id="314" r:id="rId21"/>
    <p:sldId id="329" r:id="rId22"/>
    <p:sldId id="330" r:id="rId23"/>
    <p:sldId id="315" r:id="rId24"/>
    <p:sldId id="316" r:id="rId25"/>
    <p:sldId id="317" r:id="rId26"/>
    <p:sldId id="318" r:id="rId27"/>
    <p:sldId id="319" r:id="rId28"/>
    <p:sldId id="320" r:id="rId29"/>
    <p:sldId id="321" r:id="rId30"/>
    <p:sldId id="322" r:id="rId31"/>
    <p:sldId id="323" r:id="rId32"/>
    <p:sldId id="324" r:id="rId33"/>
    <p:sldId id="325" r:id="rId34"/>
    <p:sldId id="326" r:id="rId35"/>
    <p:sldId id="327" r:id="rId36"/>
    <p:sldId id="328" r:id="rId37"/>
    <p:sldId id="340" r:id="rId38"/>
    <p:sldId id="341" r:id="rId39"/>
    <p:sldId id="308" r:id="rId40"/>
    <p:sldId id="307" r:id="rId41"/>
    <p:sldId id="309" r:id="rId42"/>
    <p:sldId id="310" r:id="rId43"/>
    <p:sldId id="311" r:id="rId44"/>
    <p:sldId id="312" r:id="rId45"/>
    <p:sldId id="313" r:id="rId46"/>
    <p:sldId id="332" r:id="rId47"/>
    <p:sldId id="331" r:id="rId48"/>
    <p:sldId id="333" r:id="rId49"/>
    <p:sldId id="334" r:id="rId50"/>
    <p:sldId id="335" r:id="rId51"/>
    <p:sldId id="336" r:id="rId52"/>
    <p:sldId id="337" r:id="rId53"/>
    <p:sldId id="338" r:id="rId54"/>
    <p:sldId id="339" r:id="rId55"/>
    <p:sldId id="342" r:id="rId56"/>
    <p:sldId id="344" r:id="rId57"/>
    <p:sldId id="345" r:id="rId58"/>
    <p:sldId id="346" r:id="rId59"/>
    <p:sldId id="347" r:id="rId60"/>
    <p:sldId id="348" r:id="rId61"/>
    <p:sldId id="349" r:id="rId62"/>
    <p:sldId id="350" r:id="rId63"/>
    <p:sldId id="351" r:id="rId64"/>
    <p:sldId id="352" r:id="rId65"/>
    <p:sldId id="353" r:id="rId66"/>
    <p:sldId id="354" r:id="rId67"/>
    <p:sldId id="355" r:id="rId68"/>
    <p:sldId id="356" r:id="rId69"/>
    <p:sldId id="357" r:id="rId70"/>
    <p:sldId id="358" r:id="rId71"/>
    <p:sldId id="359" r:id="rId72"/>
    <p:sldId id="360"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536F5A1-75D0-9F47-AEB1-69B7D731EA9C}">
          <p14:sldIdLst>
            <p14:sldId id="256"/>
            <p14:sldId id="288"/>
            <p14:sldId id="293"/>
            <p14:sldId id="289"/>
            <p14:sldId id="290"/>
            <p14:sldId id="291"/>
            <p14:sldId id="292"/>
            <p14:sldId id="295"/>
            <p14:sldId id="296"/>
            <p14:sldId id="297"/>
            <p14:sldId id="298"/>
            <p14:sldId id="299"/>
            <p14:sldId id="300"/>
            <p14:sldId id="301"/>
            <p14:sldId id="302"/>
            <p14:sldId id="303"/>
            <p14:sldId id="304"/>
            <p14:sldId id="294"/>
            <p14:sldId id="306"/>
            <p14:sldId id="314"/>
            <p14:sldId id="329"/>
            <p14:sldId id="330"/>
            <p14:sldId id="315"/>
            <p14:sldId id="316"/>
            <p14:sldId id="317"/>
            <p14:sldId id="318"/>
            <p14:sldId id="319"/>
            <p14:sldId id="320"/>
            <p14:sldId id="321"/>
            <p14:sldId id="322"/>
            <p14:sldId id="323"/>
            <p14:sldId id="324"/>
            <p14:sldId id="325"/>
            <p14:sldId id="326"/>
            <p14:sldId id="327"/>
            <p14:sldId id="328"/>
            <p14:sldId id="340"/>
            <p14:sldId id="341"/>
            <p14:sldId id="308"/>
            <p14:sldId id="307"/>
            <p14:sldId id="309"/>
            <p14:sldId id="310"/>
            <p14:sldId id="311"/>
            <p14:sldId id="312"/>
            <p14:sldId id="313"/>
            <p14:sldId id="332"/>
            <p14:sldId id="331"/>
            <p14:sldId id="333"/>
            <p14:sldId id="334"/>
            <p14:sldId id="335"/>
            <p14:sldId id="336"/>
            <p14:sldId id="337"/>
            <p14:sldId id="338"/>
            <p14:sldId id="339"/>
            <p14:sldId id="342"/>
            <p14:sldId id="344"/>
            <p14:sldId id="345"/>
            <p14:sldId id="346"/>
            <p14:sldId id="347"/>
            <p14:sldId id="348"/>
            <p14:sldId id="349"/>
            <p14:sldId id="350"/>
            <p14:sldId id="351"/>
            <p14:sldId id="352"/>
            <p14:sldId id="353"/>
            <p14:sldId id="354"/>
            <p14:sldId id="355"/>
            <p14:sldId id="356"/>
            <p14:sldId id="357"/>
            <p14:sldId id="358"/>
            <p14:sldId id="359"/>
            <p14:sldId id="3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73525"/>
  </p:normalViewPr>
  <p:slideViewPr>
    <p:cSldViewPr snapToGrid="0">
      <p:cViewPr>
        <p:scale>
          <a:sx n="100" d="100"/>
          <a:sy n="100" d="100"/>
        </p:scale>
        <p:origin x="80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563EA-D9C6-5842-BF51-9E41CE6F0C0E}" type="datetimeFigureOut">
              <a:rPr lang="en-US" smtClean="0"/>
              <a:t>10/3/25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1344F-25B0-4048-A041-ACEF571164EA}" type="slidenum">
              <a:rPr lang="en-US" smtClean="0"/>
              <a:t>‹#›</a:t>
            </a:fld>
            <a:endParaRPr lang="en-US"/>
          </a:p>
        </p:txBody>
      </p:sp>
    </p:spTree>
    <p:extLst>
      <p:ext uri="{BB962C8B-B14F-4D97-AF65-F5344CB8AC3E}">
        <p14:creationId xmlns:p14="http://schemas.microsoft.com/office/powerpoint/2010/main" val="1415949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IN" b="1" dirty="0"/>
              <a:t>Data Cleaning</a:t>
            </a:r>
          </a:p>
          <a:p>
            <a:pPr marL="628650" lvl="1" indent="-171450">
              <a:buFont typeface="Arial" panose="020B0604020202020204" pitchFamily="34" charset="0"/>
              <a:buChar char="•"/>
            </a:pPr>
            <a:r>
              <a:rPr lang="en-IN" dirty="0"/>
              <a:t>Handle </a:t>
            </a:r>
            <a:r>
              <a:rPr lang="en-IN" b="1" dirty="0"/>
              <a:t>missing values</a:t>
            </a:r>
            <a:r>
              <a:rPr lang="en-IN" dirty="0"/>
              <a:t> (remove or fill with mean/median/mode).</a:t>
            </a:r>
          </a:p>
          <a:p>
            <a:pPr marL="628650" lvl="1" indent="-171450">
              <a:buFont typeface="Arial" panose="020B0604020202020204" pitchFamily="34" charset="0"/>
              <a:buChar char="•"/>
            </a:pPr>
            <a:r>
              <a:rPr lang="en-IN" dirty="0"/>
              <a:t>Remove </a:t>
            </a:r>
            <a:r>
              <a:rPr lang="en-IN" b="1" dirty="0"/>
              <a:t>duplicates</a:t>
            </a:r>
            <a:r>
              <a:rPr lang="en-IN" dirty="0"/>
              <a:t>.</a:t>
            </a:r>
          </a:p>
          <a:p>
            <a:pPr marL="628650" lvl="1" indent="-171450">
              <a:buFont typeface="Arial" panose="020B0604020202020204" pitchFamily="34" charset="0"/>
              <a:buChar char="•"/>
            </a:pPr>
            <a:r>
              <a:rPr lang="en-IN" dirty="0"/>
              <a:t>Correct </a:t>
            </a:r>
            <a:r>
              <a:rPr lang="en-IN" b="1" dirty="0"/>
              <a:t>inconsistent formats</a:t>
            </a:r>
            <a:r>
              <a:rPr lang="en-IN" dirty="0"/>
              <a:t> (e.g., “Male” vs. “M”)</a:t>
            </a:r>
          </a:p>
          <a:p>
            <a:pPr marL="228600" lvl="0" indent="-228600" algn="l" defTabSz="914400" rtl="0" eaLnBrk="1" latinLnBrk="0" hangingPunct="1">
              <a:buFont typeface="+mj-lt"/>
              <a:buAutoNum type="arabicPeriod"/>
            </a:pPr>
            <a:r>
              <a:rPr lang="en-IN" sz="1200" b="1" kern="1200" dirty="0">
                <a:solidFill>
                  <a:schemeClr val="tx1"/>
                </a:solidFill>
                <a:latin typeface="+mn-lt"/>
                <a:ea typeface="+mn-ea"/>
                <a:cs typeface="+mn-cs"/>
              </a:rPr>
              <a:t>Data Transformation</a:t>
            </a:r>
          </a:p>
          <a:p>
            <a:pPr marL="685800" lvl="1" indent="-228600" algn="l" defTabSz="914400" rtl="0" eaLnBrk="1" latinLnBrk="0" hangingPunct="1">
              <a:buFont typeface="+mj-lt"/>
              <a:buAutoNum type="arabicPeriod"/>
            </a:pPr>
            <a:r>
              <a:rPr lang="en-IN" sz="1200" b="1" kern="1200" dirty="0">
                <a:solidFill>
                  <a:schemeClr val="tx1"/>
                </a:solidFill>
                <a:latin typeface="+mn-lt"/>
                <a:ea typeface="+mn-ea"/>
                <a:cs typeface="+mn-cs"/>
              </a:rPr>
              <a:t>Feature-scaling</a:t>
            </a:r>
          </a:p>
          <a:p>
            <a:pPr marL="685800" lvl="1" indent="-228600" algn="l" defTabSz="914400" rtl="0" eaLnBrk="1" latinLnBrk="0" hangingPunct="1">
              <a:buFont typeface="+mj-lt"/>
              <a:buAutoNum type="arabicPeriod"/>
            </a:pPr>
            <a:r>
              <a:rPr lang="en-IN" sz="1200" b="1" kern="1200" dirty="0">
                <a:solidFill>
                  <a:schemeClr val="tx1"/>
                </a:solidFill>
                <a:latin typeface="+mn-lt"/>
                <a:ea typeface="+mn-ea"/>
                <a:cs typeface="+mn-cs"/>
              </a:rPr>
              <a:t>Feature-Normalization</a:t>
            </a:r>
          </a:p>
          <a:p>
            <a:endParaRPr lang="en-US" dirty="0"/>
          </a:p>
        </p:txBody>
      </p:sp>
      <p:sp>
        <p:nvSpPr>
          <p:cNvPr id="4" name="Slide Number Placeholder 3"/>
          <p:cNvSpPr>
            <a:spLocks noGrp="1"/>
          </p:cNvSpPr>
          <p:nvPr>
            <p:ph type="sldNum" sz="quarter" idx="5"/>
          </p:nvPr>
        </p:nvSpPr>
        <p:spPr/>
        <p:txBody>
          <a:bodyPr/>
          <a:lstStyle/>
          <a:p>
            <a:fld id="{D9077945-1BD3-4A42-A33D-9C02A77DE8F7}" type="slidenum">
              <a:rPr lang="en-US" smtClean="0"/>
              <a:t>3</a:t>
            </a:fld>
            <a:endParaRPr lang="en-US"/>
          </a:p>
        </p:txBody>
      </p:sp>
    </p:spTree>
    <p:extLst>
      <p:ext uri="{BB962C8B-B14F-4D97-AF65-F5344CB8AC3E}">
        <p14:creationId xmlns:p14="http://schemas.microsoft.com/office/powerpoint/2010/main" val="3921602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1344F-25B0-4048-A041-ACEF571164EA}" type="slidenum">
              <a:rPr lang="en-US" smtClean="0"/>
              <a:t>39</a:t>
            </a:fld>
            <a:endParaRPr lang="en-US"/>
          </a:p>
        </p:txBody>
      </p:sp>
    </p:spTree>
    <p:extLst>
      <p:ext uri="{BB962C8B-B14F-4D97-AF65-F5344CB8AC3E}">
        <p14:creationId xmlns:p14="http://schemas.microsoft.com/office/powerpoint/2010/main" val="2621961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p>
          <a:p>
            <a:r>
              <a:rPr lang="en-US" dirty="0"/>
              <a:t>Roll no., age, height and weight -&gt; roll no. has no role in predicting student weight</a:t>
            </a:r>
          </a:p>
          <a:p>
            <a:r>
              <a:rPr lang="en-IN" dirty="0"/>
              <a:t>These are features (input variables) that have </a:t>
            </a:r>
            <a:r>
              <a:rPr lang="en-IN" b="1" dirty="0"/>
              <a:t>no useful relationship</a:t>
            </a:r>
            <a:r>
              <a:rPr lang="en-IN" dirty="0"/>
              <a:t> with the target (output) you’re trying to predict.</a:t>
            </a:r>
          </a:p>
          <a:p>
            <a:r>
              <a:rPr lang="en-IN" dirty="0"/>
              <a:t>They just add </a:t>
            </a:r>
            <a:r>
              <a:rPr lang="en-IN" b="1" dirty="0"/>
              <a:t>noise</a:t>
            </a:r>
            <a:r>
              <a:rPr lang="en-IN" dirty="0"/>
              <a:t> to your dataset.</a:t>
            </a:r>
          </a:p>
          <a:p>
            <a:r>
              <a:rPr lang="en-IN" dirty="0"/>
              <a:t>Example:</a:t>
            </a:r>
            <a:br>
              <a:rPr lang="en-IN" dirty="0"/>
            </a:br>
            <a:r>
              <a:rPr lang="en-IN" dirty="0"/>
              <a:t>Suppose you’re predicting </a:t>
            </a:r>
            <a:r>
              <a:rPr lang="en-IN" b="1" dirty="0"/>
              <a:t>house prices</a:t>
            </a:r>
            <a:r>
              <a:rPr lang="en-IN" dirty="0"/>
              <a:t>.</a:t>
            </a:r>
          </a:p>
          <a:p>
            <a:r>
              <a:rPr lang="en-IN" dirty="0"/>
              <a:t>Relevant features: square footage, location, number of bedrooms.</a:t>
            </a:r>
          </a:p>
          <a:p>
            <a:r>
              <a:rPr lang="en-IN" b="1" dirty="0"/>
              <a:t>Irrelevant feature:</a:t>
            </a:r>
            <a:r>
              <a:rPr lang="en-IN" dirty="0"/>
              <a:t> the </a:t>
            </a:r>
            <a:r>
              <a:rPr lang="en-IN" b="1" dirty="0" err="1"/>
              <a:t>color</a:t>
            </a:r>
            <a:r>
              <a:rPr lang="en-IN" b="1" dirty="0"/>
              <a:t> of the car parked outside</a:t>
            </a:r>
            <a:r>
              <a:rPr lang="en-IN" dirty="0"/>
              <a:t> the house.</a:t>
            </a:r>
            <a:br>
              <a:rPr lang="en-IN" dirty="0"/>
            </a:br>
            <a:r>
              <a:rPr lang="en-IN" dirty="0"/>
              <a:t>That has nothing to do with house prices → irrelevant.</a:t>
            </a:r>
          </a:p>
          <a:p>
            <a:r>
              <a:rPr lang="en-IN" sz="1200" b="0" i="0" u="none" strike="noStrike" kern="1200" dirty="0">
                <a:solidFill>
                  <a:schemeClr val="tx1"/>
                </a:solidFill>
                <a:effectLst/>
                <a:latin typeface="+mn-lt"/>
                <a:ea typeface="+mn-ea"/>
                <a:cs typeface="+mn-cs"/>
              </a:rPr>
              <a:t>These are features that </a:t>
            </a:r>
            <a:r>
              <a:rPr lang="en-IN" sz="1200" b="1" i="0" u="none" strike="noStrike" kern="1200" dirty="0">
                <a:solidFill>
                  <a:schemeClr val="tx1"/>
                </a:solidFill>
                <a:effectLst/>
                <a:latin typeface="+mn-lt"/>
                <a:ea typeface="+mn-ea"/>
                <a:cs typeface="+mn-cs"/>
              </a:rPr>
              <a:t>carry the same or highly overlapping information</a:t>
            </a:r>
            <a:r>
              <a:rPr lang="en-IN" sz="1200" b="0" i="0" u="none" strike="noStrike" kern="1200" dirty="0">
                <a:solidFill>
                  <a:schemeClr val="tx1"/>
                </a:solidFill>
                <a:effectLst/>
                <a:latin typeface="+mn-lt"/>
                <a:ea typeface="+mn-ea"/>
                <a:cs typeface="+mn-cs"/>
              </a:rPr>
              <a:t> as other features.</a:t>
            </a:r>
          </a:p>
          <a:p>
            <a:r>
              <a:rPr lang="en-IN" sz="1200" b="0" i="0" u="none" strike="noStrike" kern="1200" dirty="0">
                <a:solidFill>
                  <a:schemeClr val="tx1"/>
                </a:solidFill>
                <a:effectLst/>
                <a:latin typeface="+mn-lt"/>
                <a:ea typeface="+mn-ea"/>
                <a:cs typeface="+mn-cs"/>
              </a:rPr>
              <a:t>They don’t add new knowledge, they just </a:t>
            </a:r>
            <a:r>
              <a:rPr lang="en-IN" sz="1200" b="1" i="0" u="none" strike="noStrike" kern="1200" dirty="0">
                <a:solidFill>
                  <a:schemeClr val="tx1"/>
                </a:solidFill>
                <a:effectLst/>
                <a:latin typeface="+mn-lt"/>
                <a:ea typeface="+mn-ea"/>
                <a:cs typeface="+mn-cs"/>
              </a:rPr>
              <a:t>duplicate</a:t>
            </a:r>
            <a:r>
              <a:rPr lang="en-IN" sz="1200" b="0" i="0" u="none" strike="noStrike" kern="1200" dirty="0">
                <a:solidFill>
                  <a:schemeClr val="tx1"/>
                </a:solidFill>
                <a:effectLst/>
                <a:latin typeface="+mn-lt"/>
                <a:ea typeface="+mn-ea"/>
                <a:cs typeface="+mn-cs"/>
              </a:rPr>
              <a:t> what’s already captured.</a:t>
            </a:r>
          </a:p>
          <a:p>
            <a:r>
              <a:rPr lang="en-IN" sz="1200" b="0" i="0" u="none" strike="noStrike" kern="1200" dirty="0">
                <a:solidFill>
                  <a:schemeClr val="tx1"/>
                </a:solidFill>
                <a:effectLst/>
                <a:latin typeface="+mn-lt"/>
                <a:ea typeface="+mn-ea"/>
                <a:cs typeface="+mn-cs"/>
              </a:rPr>
              <a:t>Example:</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Again with house prices:</a:t>
            </a:r>
          </a:p>
          <a:p>
            <a:pPr lvl="1"/>
            <a:r>
              <a:rPr lang="en-IN" sz="1200" b="0" i="0" u="none" strike="noStrike" kern="1200" dirty="0">
                <a:solidFill>
                  <a:schemeClr val="tx1"/>
                </a:solidFill>
                <a:effectLst/>
                <a:latin typeface="+mn-lt"/>
                <a:ea typeface="+mn-ea"/>
                <a:cs typeface="+mn-cs"/>
              </a:rPr>
              <a:t>Suppose you already have a feature </a:t>
            </a:r>
            <a:r>
              <a:rPr lang="en-IN" sz="1200" b="1" i="0" u="none" strike="noStrike" kern="1200" dirty="0">
                <a:solidFill>
                  <a:schemeClr val="tx1"/>
                </a:solidFill>
                <a:effectLst/>
                <a:latin typeface="+mn-lt"/>
                <a:ea typeface="+mn-ea"/>
                <a:cs typeface="+mn-cs"/>
              </a:rPr>
              <a:t>“size in square feet.”</a:t>
            </a:r>
            <a:endParaRPr lang="en-IN" sz="1200" b="0" i="0" u="none" strike="noStrike" kern="1200" dirty="0">
              <a:solidFill>
                <a:schemeClr val="tx1"/>
              </a:solidFill>
              <a:effectLst/>
              <a:latin typeface="+mn-lt"/>
              <a:ea typeface="+mn-ea"/>
              <a:cs typeface="+mn-cs"/>
            </a:endParaRPr>
          </a:p>
          <a:p>
            <a:pPr lvl="1"/>
            <a:r>
              <a:rPr lang="en-IN" sz="1200" b="0" i="0" u="none" strike="noStrike" kern="1200" dirty="0">
                <a:solidFill>
                  <a:schemeClr val="tx1"/>
                </a:solidFill>
                <a:effectLst/>
                <a:latin typeface="+mn-lt"/>
                <a:ea typeface="+mn-ea"/>
                <a:cs typeface="+mn-cs"/>
              </a:rPr>
              <a:t>Another feature </a:t>
            </a:r>
            <a:r>
              <a:rPr lang="en-IN" sz="1200" b="1" i="0" u="none" strike="noStrike" kern="1200" dirty="0">
                <a:solidFill>
                  <a:schemeClr val="tx1"/>
                </a:solidFill>
                <a:effectLst/>
                <a:latin typeface="+mn-lt"/>
                <a:ea typeface="+mn-ea"/>
                <a:cs typeface="+mn-cs"/>
              </a:rPr>
              <a:t>“size in square meters”</a:t>
            </a:r>
            <a:r>
              <a:rPr lang="en-IN" sz="1200" b="0" i="0" u="none" strike="noStrike" kern="1200" dirty="0">
                <a:solidFill>
                  <a:schemeClr val="tx1"/>
                </a:solidFill>
                <a:effectLst/>
                <a:latin typeface="+mn-lt"/>
                <a:ea typeface="+mn-ea"/>
                <a:cs typeface="+mn-cs"/>
              </a:rPr>
              <a:t> is basically the same info (just converted).</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That’s </a:t>
            </a:r>
            <a:r>
              <a:rPr lang="en-IN" sz="1200" b="1" i="0" u="none" strike="noStrike" kern="1200" dirty="0">
                <a:solidFill>
                  <a:schemeClr val="tx1"/>
                </a:solidFill>
                <a:effectLst/>
                <a:latin typeface="+mn-lt"/>
                <a:ea typeface="+mn-ea"/>
                <a:cs typeface="+mn-cs"/>
              </a:rPr>
              <a:t>redundant.</a:t>
            </a:r>
            <a:endParaRPr lang="en-IN" sz="1200" b="0" i="0" u="none" strike="noStrike" kern="1200" dirty="0">
              <a:solidFill>
                <a:schemeClr val="tx1"/>
              </a:solidFill>
              <a:effectLst/>
              <a:latin typeface="+mn-lt"/>
              <a:ea typeface="+mn-ea"/>
              <a:cs typeface="+mn-cs"/>
            </a:endParaRPr>
          </a:p>
          <a:p>
            <a:r>
              <a:rPr lang="en-IN" sz="1200" b="0" i="0" u="none" strike="noStrike" kern="1200" dirty="0">
                <a:solidFill>
                  <a:schemeClr val="tx1"/>
                </a:solidFill>
                <a:effectLst/>
                <a:latin typeface="+mn-lt"/>
                <a:ea typeface="+mn-ea"/>
                <a:cs typeface="+mn-cs"/>
              </a:rPr>
              <a:t>Or, if you have both </a:t>
            </a:r>
            <a:r>
              <a:rPr lang="en-IN" sz="1200" b="1" i="0" u="none" strike="noStrike" kern="1200" dirty="0">
                <a:solidFill>
                  <a:schemeClr val="tx1"/>
                </a:solidFill>
                <a:effectLst/>
                <a:latin typeface="+mn-lt"/>
                <a:ea typeface="+mn-ea"/>
                <a:cs typeface="+mn-cs"/>
              </a:rPr>
              <a:t>“total rooms”</a:t>
            </a:r>
            <a:r>
              <a:rPr lang="en-IN" sz="1200" b="0" i="0" u="none" strike="noStrike" kern="1200" dirty="0">
                <a:solidFill>
                  <a:schemeClr val="tx1"/>
                </a:solidFill>
                <a:effectLst/>
                <a:latin typeface="+mn-lt"/>
                <a:ea typeface="+mn-ea"/>
                <a:cs typeface="+mn-cs"/>
              </a:rPr>
              <a:t> and </a:t>
            </a:r>
            <a:r>
              <a:rPr lang="en-IN" sz="1200" b="1" i="0" u="none" strike="noStrike" kern="1200" dirty="0">
                <a:solidFill>
                  <a:schemeClr val="tx1"/>
                </a:solidFill>
                <a:effectLst/>
                <a:latin typeface="+mn-lt"/>
                <a:ea typeface="+mn-ea"/>
                <a:cs typeface="+mn-cs"/>
              </a:rPr>
              <a:t>“bedrooms + bathrooms + kitchens”</a:t>
            </a:r>
            <a:r>
              <a:rPr lang="en-IN" sz="1200" b="0" i="0" u="none" strike="noStrike" kern="1200" dirty="0">
                <a:solidFill>
                  <a:schemeClr val="tx1"/>
                </a:solidFill>
                <a:effectLst/>
                <a:latin typeface="+mn-lt"/>
                <a:ea typeface="+mn-ea"/>
                <a:cs typeface="+mn-cs"/>
              </a:rPr>
              <a:t> — one is redundant because the other can be derived.</a:t>
            </a:r>
          </a:p>
          <a:p>
            <a:endParaRPr lang="en-US" dirty="0"/>
          </a:p>
        </p:txBody>
      </p:sp>
      <p:sp>
        <p:nvSpPr>
          <p:cNvPr id="4" name="Slide Number Placeholder 3"/>
          <p:cNvSpPr>
            <a:spLocks noGrp="1"/>
          </p:cNvSpPr>
          <p:nvPr>
            <p:ph type="sldNum" sz="quarter" idx="5"/>
          </p:nvPr>
        </p:nvSpPr>
        <p:spPr/>
        <p:txBody>
          <a:bodyPr/>
          <a:lstStyle/>
          <a:p>
            <a:fld id="{1A01344F-25B0-4048-A041-ACEF571164EA}" type="slidenum">
              <a:rPr lang="en-US" smtClean="0"/>
              <a:t>40</a:t>
            </a:fld>
            <a:endParaRPr lang="en-US"/>
          </a:p>
        </p:txBody>
      </p:sp>
    </p:spTree>
    <p:extLst>
      <p:ext uri="{BB962C8B-B14F-4D97-AF65-F5344CB8AC3E}">
        <p14:creationId xmlns:p14="http://schemas.microsoft.com/office/powerpoint/2010/main" val="2438528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A01344F-25B0-4048-A041-ACEF571164EA}" type="slidenum">
              <a:rPr lang="en-US" smtClean="0"/>
              <a:t>41</a:t>
            </a:fld>
            <a:endParaRPr lang="en-US"/>
          </a:p>
        </p:txBody>
      </p:sp>
    </p:spTree>
    <p:extLst>
      <p:ext uri="{BB962C8B-B14F-4D97-AF65-F5344CB8AC3E}">
        <p14:creationId xmlns:p14="http://schemas.microsoft.com/office/powerpoint/2010/main" val="3194930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simple words → they carry </a:t>
            </a:r>
            <a:r>
              <a:rPr lang="en-IN" b="1" dirty="0"/>
              <a:t>similar information</a:t>
            </a:r>
            <a:r>
              <a:rPr lang="en-IN" dirty="0"/>
              <a:t>.</a:t>
            </a:r>
            <a:endParaRPr lang="en-US" dirty="0"/>
          </a:p>
        </p:txBody>
      </p:sp>
      <p:sp>
        <p:nvSpPr>
          <p:cNvPr id="4" name="Slide Number Placeholder 3"/>
          <p:cNvSpPr>
            <a:spLocks noGrp="1"/>
          </p:cNvSpPr>
          <p:nvPr>
            <p:ph type="sldNum" sz="quarter" idx="5"/>
          </p:nvPr>
        </p:nvSpPr>
        <p:spPr/>
        <p:txBody>
          <a:bodyPr/>
          <a:lstStyle/>
          <a:p>
            <a:fld id="{D9077945-1BD3-4A42-A33D-9C02A77DE8F7}" type="slidenum">
              <a:rPr lang="en-US" smtClean="0"/>
              <a:t>43</a:t>
            </a:fld>
            <a:endParaRPr lang="en-US"/>
          </a:p>
        </p:txBody>
      </p:sp>
    </p:spTree>
    <p:extLst>
      <p:ext uri="{BB962C8B-B14F-4D97-AF65-F5344CB8AC3E}">
        <p14:creationId xmlns:p14="http://schemas.microsoft.com/office/powerpoint/2010/main" val="2798060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Think of cooking: you try different combinations of ingredients.</a:t>
            </a:r>
          </a:p>
          <a:p>
            <a:r>
              <a:rPr lang="en-IN" dirty="0"/>
              <a:t>Best subset selection = cooking with </a:t>
            </a:r>
            <a:r>
              <a:rPr lang="en-IN" i="1" dirty="0"/>
              <a:t>all possible ingredient combinations</a:t>
            </a:r>
            <a:r>
              <a:rPr lang="en-IN" dirty="0"/>
              <a:t> and choosing the tastiest dish.</a:t>
            </a:r>
          </a:p>
          <a:p>
            <a:endParaRPr lang="en-US" dirty="0"/>
          </a:p>
        </p:txBody>
      </p:sp>
      <p:sp>
        <p:nvSpPr>
          <p:cNvPr id="4" name="Slide Number Placeholder 3"/>
          <p:cNvSpPr>
            <a:spLocks noGrp="1"/>
          </p:cNvSpPr>
          <p:nvPr>
            <p:ph type="sldNum" sz="quarter" idx="5"/>
          </p:nvPr>
        </p:nvSpPr>
        <p:spPr/>
        <p:txBody>
          <a:bodyPr/>
          <a:lstStyle/>
          <a:p>
            <a:fld id="{1A01344F-25B0-4048-A041-ACEF571164EA}" type="slidenum">
              <a:rPr lang="en-US" smtClean="0"/>
              <a:t>47</a:t>
            </a:fld>
            <a:endParaRPr lang="en-US"/>
          </a:p>
        </p:txBody>
      </p:sp>
    </p:spTree>
    <p:extLst>
      <p:ext uri="{BB962C8B-B14F-4D97-AF65-F5344CB8AC3E}">
        <p14:creationId xmlns:p14="http://schemas.microsoft.com/office/powerpoint/2010/main" val="3957371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The </a:t>
                </a:r>
                <a:r>
                  <a:rPr lang="en-IN" sz="1200" b="1" i="0" u="none" strike="noStrike" kern="1200" dirty="0">
                    <a:solidFill>
                      <a:schemeClr val="tx1"/>
                    </a:solidFill>
                    <a:effectLst/>
                    <a:latin typeface="+mn-lt"/>
                    <a:ea typeface="+mn-ea"/>
                    <a:cs typeface="+mn-cs"/>
                  </a:rPr>
                  <a:t>null model</a:t>
                </a:r>
                <a:r>
                  <a:rPr lang="en-IN" sz="1200" b="0" i="0" u="none" strike="noStrike" kern="1200" dirty="0">
                    <a:solidFill>
                      <a:schemeClr val="tx1"/>
                    </a:solidFill>
                    <a:effectLst/>
                    <a:latin typeface="+mn-lt"/>
                    <a:ea typeface="+mn-ea"/>
                    <a:cs typeface="+mn-cs"/>
                  </a:rPr>
                  <a:t> is the simplest possible model:</a:t>
                </a:r>
              </a:p>
              <a:p>
                <a:pPr/>
                <a14:m>
                  <m:oMathPara xmlns:m="http://schemas.openxmlformats.org/officeDocument/2006/math">
                    <m:oMathParaPr>
                      <m:jc m:val="centerGroup"/>
                    </m:oMathParaPr>
                    <m:oMath xmlns:m="http://schemas.openxmlformats.org/officeDocument/2006/math">
                      <m:r>
                        <a:rPr lang="en-IN" sz="1200" i="1" kern="1200">
                          <a:solidFill>
                            <a:schemeClr val="tx1"/>
                          </a:solidFill>
                          <a:latin typeface="Cambria Math" panose="02040503050406030204" pitchFamily="18" charset="0"/>
                          <a:ea typeface="+mn-ea"/>
                          <a:cs typeface="+mn-cs"/>
                        </a:rPr>
                        <m:t>𝑌</m:t>
                      </m:r>
                      <m:r>
                        <a:rPr lang="en-IN" sz="1200" i="0" kern="1200">
                          <a:solidFill>
                            <a:schemeClr val="tx1"/>
                          </a:solidFill>
                          <a:latin typeface="Cambria Math" panose="02040503050406030204" pitchFamily="18" charset="0"/>
                          <a:ea typeface="+mn-ea"/>
                          <a:cs typeface="+mn-cs"/>
                        </a:rPr>
                        <m:t>=</m:t>
                      </m:r>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𝛽</m:t>
                          </m:r>
                        </m:e>
                        <m:sub>
                          <m:r>
                            <a:rPr lang="ar-AE" sz="1200" i="0" kern="1200">
                              <a:solidFill>
                                <a:schemeClr val="tx1"/>
                              </a:solidFill>
                              <a:latin typeface="Cambria Math" panose="02040503050406030204" pitchFamily="18" charset="0"/>
                              <a:ea typeface="+mn-ea"/>
                              <a:cs typeface="+mn-cs"/>
                            </a:rPr>
                            <m:t>0</m:t>
                          </m:r>
                        </m:sub>
                      </m:sSub>
                      <m:r>
                        <a:rPr lang="ar-AE" sz="1200" i="0" kern="1200">
                          <a:solidFill>
                            <a:schemeClr val="tx1"/>
                          </a:solidFill>
                          <a:latin typeface="Cambria Math" panose="02040503050406030204" pitchFamily="18" charset="0"/>
                          <a:ea typeface="+mn-ea"/>
                          <a:cs typeface="+mn-cs"/>
                        </a:rPr>
                        <m:t>+</m:t>
                      </m:r>
                      <m:r>
                        <a:rPr lang="ar-AE" sz="1200" i="1" kern="1200">
                          <a:solidFill>
                            <a:schemeClr val="tx1"/>
                          </a:solidFill>
                          <a:latin typeface="Cambria Math" panose="02040503050406030204" pitchFamily="18" charset="0"/>
                          <a:ea typeface="+mn-ea"/>
                          <a:cs typeface="+mn-cs"/>
                        </a:rPr>
                        <m:t>𝜀</m:t>
                      </m:r>
                    </m:oMath>
                  </m:oMathPara>
                </a14:m>
                <a:endParaRPr lang="ar-AE" dirty="0"/>
              </a:p>
              <a:p>
                <a:r>
                  <a:rPr lang="en-IN" sz="1200" b="0" i="0" u="none" strike="noStrike" kern="1200" dirty="0">
                    <a:solidFill>
                      <a:schemeClr val="tx1"/>
                    </a:solidFill>
                    <a:effectLst/>
                    <a:latin typeface="+mn-lt"/>
                    <a:ea typeface="+mn-ea"/>
                    <a:cs typeface="+mn-cs"/>
                  </a:rPr>
                  <a:t>It has </a:t>
                </a:r>
                <a:r>
                  <a:rPr lang="en-IN" sz="1200" b="1" i="0" u="none" strike="noStrike" kern="1200" dirty="0">
                    <a:solidFill>
                      <a:schemeClr val="tx1"/>
                    </a:solidFill>
                    <a:effectLst/>
                    <a:latin typeface="+mn-lt"/>
                    <a:ea typeface="+mn-ea"/>
                    <a:cs typeface="+mn-cs"/>
                  </a:rPr>
                  <a:t>no predictors</a:t>
                </a:r>
                <a:r>
                  <a:rPr lang="en-IN" sz="1200" b="0" i="0" u="none" strike="noStrike" kern="1200" dirty="0">
                    <a:solidFill>
                      <a:schemeClr val="tx1"/>
                    </a:solidFill>
                    <a:effectLst/>
                    <a:latin typeface="+mn-lt"/>
                    <a:ea typeface="+mn-ea"/>
                    <a:cs typeface="+mn-cs"/>
                  </a:rPr>
                  <a:t>.</a:t>
                </a:r>
              </a:p>
              <a:p>
                <a:r>
                  <a:rPr lang="en-IN" sz="1200" b="0" i="0" u="none" strike="noStrike" kern="1200" dirty="0">
                    <a:solidFill>
                      <a:schemeClr val="tx1"/>
                    </a:solidFill>
                    <a:effectLst/>
                    <a:latin typeface="+mn-lt"/>
                    <a:ea typeface="+mn-ea"/>
                    <a:cs typeface="+mn-cs"/>
                  </a:rPr>
                  <a:t>It only uses the </a:t>
                </a:r>
                <a:r>
                  <a:rPr lang="en-IN" sz="1200" b="1" i="0" u="none" strike="noStrike" kern="1200" dirty="0">
                    <a:solidFill>
                      <a:schemeClr val="tx1"/>
                    </a:solidFill>
                    <a:effectLst/>
                    <a:latin typeface="+mn-lt"/>
                    <a:ea typeface="+mn-ea"/>
                    <a:cs typeface="+mn-cs"/>
                  </a:rPr>
                  <a:t>mean of </a:t>
                </a:r>
                <a14:m>
                  <m:oMath xmlns:m="http://schemas.openxmlformats.org/officeDocument/2006/math">
                    <m:r>
                      <a:rPr lang="en-IN" sz="1200" i="1" kern="1200">
                        <a:solidFill>
                          <a:schemeClr val="tx1"/>
                        </a:solidFill>
                        <a:latin typeface="Cambria Math" panose="02040503050406030204" pitchFamily="18" charset="0"/>
                        <a:ea typeface="+mn-ea"/>
                        <a:cs typeface="+mn-cs"/>
                      </a:rPr>
                      <m:t>𝑌</m:t>
                    </m:r>
                  </m:oMath>
                </a14:m>
                <a:r>
                  <a:rPr lang="en-IN" sz="1200" b="0" i="0" u="none" strike="noStrike" kern="1200" dirty="0">
                    <a:solidFill>
                      <a:schemeClr val="tx1"/>
                    </a:solidFill>
                    <a:effectLst/>
                    <a:latin typeface="+mn-lt"/>
                    <a:ea typeface="+mn-ea"/>
                    <a:cs typeface="+mn-cs"/>
                  </a:rPr>
                  <a:t> (</a:t>
                </a:r>
                <a14:m>
                  <m:oMath xmlns:m="http://schemas.openxmlformats.org/officeDocument/2006/math">
                    <m:acc>
                      <m:accPr>
                        <m:chr m:val="̂"/>
                        <m:ctrlPr>
                          <a:rPr lang="ar-AE" sz="1200" i="1" kern="1200">
                            <a:solidFill>
                              <a:schemeClr val="tx1"/>
                            </a:solidFill>
                            <a:latin typeface="Cambria Math" panose="02040503050406030204" pitchFamily="18" charset="0"/>
                            <a:ea typeface="+mn-ea"/>
                            <a:cs typeface="+mn-cs"/>
                          </a:rPr>
                        </m:ctrlPr>
                      </m:accPr>
                      <m:e>
                        <m:r>
                          <a:rPr lang="ar-AE" sz="1200" i="1" kern="1200">
                            <a:solidFill>
                              <a:schemeClr val="tx1"/>
                            </a:solidFill>
                            <a:latin typeface="Cambria Math" panose="02040503050406030204" pitchFamily="18" charset="0"/>
                            <a:ea typeface="+mn-ea"/>
                            <a:cs typeface="+mn-cs"/>
                          </a:rPr>
                          <m:t>𝑌</m:t>
                        </m:r>
                      </m:e>
                    </m:acc>
                    <m:r>
                      <a:rPr lang="ar-AE" sz="1200" i="0" kern="1200">
                        <a:solidFill>
                          <a:schemeClr val="tx1"/>
                        </a:solidFill>
                        <a:latin typeface="Cambria Math" panose="02040503050406030204" pitchFamily="18" charset="0"/>
                        <a:ea typeface="+mn-ea"/>
                        <a:cs typeface="+mn-cs"/>
                      </a:rPr>
                      <m:t>=</m:t>
                    </m:r>
                    <m:limUpp>
                      <m:limUppPr>
                        <m:ctrlPr>
                          <a:rPr lang="ar-AE" sz="1200" i="1" kern="1200">
                            <a:solidFill>
                              <a:schemeClr val="tx1"/>
                            </a:solidFill>
                            <a:latin typeface="Cambria Math" panose="02040503050406030204" pitchFamily="18" charset="0"/>
                            <a:ea typeface="+mn-ea"/>
                            <a:cs typeface="+mn-cs"/>
                          </a:rPr>
                        </m:ctrlPr>
                      </m:limUppPr>
                      <m:e>
                        <m:r>
                          <a:rPr lang="ar-AE" sz="1200" i="1" kern="1200">
                            <a:solidFill>
                              <a:schemeClr val="tx1"/>
                            </a:solidFill>
                            <a:latin typeface="Cambria Math" panose="02040503050406030204" pitchFamily="18" charset="0"/>
                            <a:ea typeface="+mn-ea"/>
                            <a:cs typeface="+mn-cs"/>
                          </a:rPr>
                          <m:t>𝑌</m:t>
                        </m:r>
                      </m:e>
                      <m:lim>
                        <m:r>
                          <a:rPr lang="ar-AE" sz="1200" i="0" kern="1200">
                            <a:solidFill>
                              <a:schemeClr val="tx1"/>
                            </a:solidFill>
                            <a:latin typeface="Cambria Math" panose="02040503050406030204" pitchFamily="18" charset="0"/>
                            <a:ea typeface="+mn-ea"/>
                            <a:cs typeface="+mn-cs"/>
                          </a:rPr>
                          <m:t>ˉ</m:t>
                        </m:r>
                      </m:lim>
                    </m:limUpp>
                  </m:oMath>
                </a14:m>
                <a:r>
                  <a:rPr lang="ar-AE" sz="1200" b="0" i="0" u="none" strike="noStrike" kern="1200" dirty="0">
                    <a:solidFill>
                      <a:schemeClr val="tx1"/>
                    </a:solidFill>
                    <a:effectLst/>
                    <a:latin typeface="+mn-lt"/>
                    <a:ea typeface="+mn-ea"/>
                    <a:cs typeface="+mn-cs"/>
                  </a:rPr>
                  <a:t>) </a:t>
                </a:r>
                <a:r>
                  <a:rPr lang="en-IN" sz="1200" b="0" i="0" u="none" strike="noStrike" kern="1200" dirty="0">
                    <a:solidFill>
                      <a:schemeClr val="tx1"/>
                    </a:solidFill>
                    <a:effectLst/>
                    <a:latin typeface="+mn-lt"/>
                    <a:ea typeface="+mn-ea"/>
                    <a:cs typeface="+mn-cs"/>
                  </a:rPr>
                  <a:t>to make predictions.</a:t>
                </a:r>
              </a:p>
              <a:p>
                <a:r>
                  <a:rPr lang="en-IN" sz="1200" b="0" i="0" u="none" strike="noStrike" kern="1200" dirty="0">
                    <a:solidFill>
                      <a:schemeClr val="tx1"/>
                    </a:solidFill>
                    <a:effectLst/>
                    <a:latin typeface="+mn-lt"/>
                    <a:ea typeface="+mn-ea"/>
                    <a:cs typeface="+mn-cs"/>
                  </a:rPr>
                  <a:t>It acts as a </a:t>
                </a:r>
                <a:r>
                  <a:rPr lang="en-IN" sz="1200" b="1" i="0" u="none" strike="noStrike" kern="1200" dirty="0">
                    <a:solidFill>
                      <a:schemeClr val="tx1"/>
                    </a:solidFill>
                    <a:effectLst/>
                    <a:latin typeface="+mn-lt"/>
                    <a:ea typeface="+mn-ea"/>
                    <a:cs typeface="+mn-cs"/>
                  </a:rPr>
                  <a:t>baseline</a:t>
                </a:r>
                <a:r>
                  <a:rPr lang="en-IN" sz="1200" b="0" i="0" u="none" strike="noStrike" kern="1200" dirty="0">
                    <a:solidFill>
                      <a:schemeClr val="tx1"/>
                    </a:solidFill>
                    <a:effectLst/>
                    <a:latin typeface="+mn-lt"/>
                    <a:ea typeface="+mn-ea"/>
                    <a:cs typeface="+mn-cs"/>
                  </a:rPr>
                  <a:t>: any useful predictor should give better performance than this trivial model.</a:t>
                </a:r>
              </a:p>
              <a:p>
                <a:r>
                  <a:rPr lang="en-IN" sz="1200" b="0" i="0" u="none" strike="noStrike" kern="1200" dirty="0">
                    <a:solidFill>
                      <a:schemeClr val="tx1"/>
                    </a:solidFill>
                    <a:effectLst/>
                    <a:latin typeface="+mn-lt"/>
                    <a:ea typeface="+mn-ea"/>
                    <a:cs typeface="+mn-cs"/>
                  </a:rPr>
                  <a:t>So yes, the null model counts as one of the possible subsets because it corresponds to the case where you choose </a:t>
                </a:r>
                <a:r>
                  <a:rPr lang="en-IN" sz="1200" b="1" i="0" u="none" strike="noStrike" kern="1200" dirty="0">
                    <a:solidFill>
                      <a:schemeClr val="tx1"/>
                    </a:solidFill>
                    <a:effectLst/>
                    <a:latin typeface="+mn-lt"/>
                    <a:ea typeface="+mn-ea"/>
                    <a:cs typeface="+mn-cs"/>
                  </a:rPr>
                  <a:t>no variables at all</a:t>
                </a:r>
                <a:r>
                  <a:rPr lang="en-IN" sz="1200" b="0" i="0" u="none" strike="noStrike" kern="1200" dirty="0">
                    <a:solidFill>
                      <a:schemeClr val="tx1"/>
                    </a:solidFill>
                    <a:effectLst/>
                    <a:latin typeface="+mn-lt"/>
                    <a:ea typeface="+mn-ea"/>
                    <a:cs typeface="+mn-cs"/>
                  </a:rPr>
                  <a:t>.</a:t>
                </a:r>
              </a:p>
              <a:p>
                <a:endParaRPr lang="en-US" dirty="0"/>
              </a:p>
            </p:txBody>
          </p:sp>
        </mc:Choice>
        <mc:Fallback xmlns="">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The </a:t>
                </a:r>
                <a:r>
                  <a:rPr lang="en-IN" sz="1200" b="1" i="0" u="none" strike="noStrike" kern="1200" dirty="0">
                    <a:solidFill>
                      <a:schemeClr val="tx1"/>
                    </a:solidFill>
                    <a:effectLst/>
                    <a:latin typeface="+mn-lt"/>
                    <a:ea typeface="+mn-ea"/>
                    <a:cs typeface="+mn-cs"/>
                  </a:rPr>
                  <a:t>null model</a:t>
                </a:r>
                <a:r>
                  <a:rPr lang="en-IN" sz="1200" b="0" i="0" u="none" strike="noStrike" kern="1200" dirty="0">
                    <a:solidFill>
                      <a:schemeClr val="tx1"/>
                    </a:solidFill>
                    <a:effectLst/>
                    <a:latin typeface="+mn-lt"/>
                    <a:ea typeface="+mn-ea"/>
                    <a:cs typeface="+mn-cs"/>
                  </a:rPr>
                  <a:t> is the simplest possible model:</a:t>
                </a:r>
              </a:p>
              <a:p>
                <a:r>
                  <a:rPr lang="en-IN" sz="1200" i="0" kern="1200">
                    <a:solidFill>
                      <a:schemeClr val="tx1"/>
                    </a:solidFill>
                    <a:latin typeface="+mn-lt"/>
                    <a:ea typeface="+mn-ea"/>
                    <a:cs typeface="+mn-cs"/>
                  </a:rPr>
                  <a:t>𝑌=</a:t>
                </a:r>
                <a:r>
                  <a:rPr lang="ar-AE" sz="1200" i="0" kern="1200">
                    <a:solidFill>
                      <a:schemeClr val="tx1"/>
                    </a:solidFill>
                    <a:latin typeface="+mn-lt"/>
                    <a:ea typeface="+mn-ea"/>
                    <a:cs typeface="+mn-cs"/>
                  </a:rPr>
                  <a:t>𝛽_0+𝜀</a:t>
                </a:r>
                <a:endParaRPr lang="ar-AE" dirty="0"/>
              </a:p>
              <a:p>
                <a:r>
                  <a:rPr lang="en-IN" sz="1200" b="0" i="0" u="none" strike="noStrike" kern="1200" dirty="0">
                    <a:solidFill>
                      <a:schemeClr val="tx1"/>
                    </a:solidFill>
                    <a:effectLst/>
                    <a:latin typeface="+mn-lt"/>
                    <a:ea typeface="+mn-ea"/>
                    <a:cs typeface="+mn-cs"/>
                  </a:rPr>
                  <a:t>It has </a:t>
                </a:r>
                <a:r>
                  <a:rPr lang="en-IN" sz="1200" b="1" i="0" u="none" strike="noStrike" kern="1200" dirty="0">
                    <a:solidFill>
                      <a:schemeClr val="tx1"/>
                    </a:solidFill>
                    <a:effectLst/>
                    <a:latin typeface="+mn-lt"/>
                    <a:ea typeface="+mn-ea"/>
                    <a:cs typeface="+mn-cs"/>
                  </a:rPr>
                  <a:t>no predictors</a:t>
                </a:r>
                <a:r>
                  <a:rPr lang="en-IN" sz="1200" b="0" i="0" u="none" strike="noStrike" kern="1200" dirty="0">
                    <a:solidFill>
                      <a:schemeClr val="tx1"/>
                    </a:solidFill>
                    <a:effectLst/>
                    <a:latin typeface="+mn-lt"/>
                    <a:ea typeface="+mn-ea"/>
                    <a:cs typeface="+mn-cs"/>
                  </a:rPr>
                  <a:t>.</a:t>
                </a:r>
              </a:p>
              <a:p>
                <a:r>
                  <a:rPr lang="en-IN" sz="1200" b="0" i="0" u="none" strike="noStrike" kern="1200" dirty="0">
                    <a:solidFill>
                      <a:schemeClr val="tx1"/>
                    </a:solidFill>
                    <a:effectLst/>
                    <a:latin typeface="+mn-lt"/>
                    <a:ea typeface="+mn-ea"/>
                    <a:cs typeface="+mn-cs"/>
                  </a:rPr>
                  <a:t>It only uses the </a:t>
                </a:r>
                <a:r>
                  <a:rPr lang="en-IN" sz="1200" b="1" i="0" u="none" strike="noStrike" kern="1200" dirty="0">
                    <a:solidFill>
                      <a:schemeClr val="tx1"/>
                    </a:solidFill>
                    <a:effectLst/>
                    <a:latin typeface="+mn-lt"/>
                    <a:ea typeface="+mn-ea"/>
                    <a:cs typeface="+mn-cs"/>
                  </a:rPr>
                  <a:t>mean of </a:t>
                </a:r>
                <a:r>
                  <a:rPr lang="en-IN" sz="1200" i="0" kern="1200">
                    <a:solidFill>
                      <a:schemeClr val="tx1"/>
                    </a:solidFill>
                    <a:latin typeface="+mn-lt"/>
                    <a:ea typeface="+mn-ea"/>
                    <a:cs typeface="+mn-cs"/>
                  </a:rPr>
                  <a:t>𝑌</a:t>
                </a:r>
                <a:r>
                  <a:rPr lang="en-IN" sz="1200" b="0" i="0" u="none" strike="noStrike" kern="1200" dirty="0">
                    <a:solidFill>
                      <a:schemeClr val="tx1"/>
                    </a:solidFill>
                    <a:effectLst/>
                    <a:latin typeface="+mn-lt"/>
                    <a:ea typeface="+mn-ea"/>
                    <a:cs typeface="+mn-cs"/>
                  </a:rPr>
                  <a:t> (</a:t>
                </a:r>
                <a:r>
                  <a:rPr lang="ar-AE" sz="1200" i="0" kern="1200">
                    <a:solidFill>
                      <a:schemeClr val="tx1"/>
                    </a:solidFill>
                    <a:latin typeface="+mn-lt"/>
                    <a:ea typeface="+mn-ea"/>
                    <a:cs typeface="+mn-cs"/>
                  </a:rPr>
                  <a:t>𝑌 ̂=𝑌┴ˉ</a:t>
                </a:r>
                <a:r>
                  <a:rPr lang="ar-AE" sz="1200" b="0" i="0" u="none" strike="noStrike" kern="1200" dirty="0">
                    <a:solidFill>
                      <a:schemeClr val="tx1"/>
                    </a:solidFill>
                    <a:effectLst/>
                    <a:latin typeface="+mn-lt"/>
                    <a:ea typeface="+mn-ea"/>
                    <a:cs typeface="+mn-cs"/>
                  </a:rPr>
                  <a:t>) </a:t>
                </a:r>
                <a:r>
                  <a:rPr lang="en-IN" sz="1200" b="0" i="0" u="none" strike="noStrike" kern="1200" dirty="0">
                    <a:solidFill>
                      <a:schemeClr val="tx1"/>
                    </a:solidFill>
                    <a:effectLst/>
                    <a:latin typeface="+mn-lt"/>
                    <a:ea typeface="+mn-ea"/>
                    <a:cs typeface="+mn-cs"/>
                  </a:rPr>
                  <a:t>to make predictions.</a:t>
                </a:r>
              </a:p>
              <a:p>
                <a:r>
                  <a:rPr lang="en-IN" sz="1200" b="0" i="0" u="none" strike="noStrike" kern="1200" dirty="0">
                    <a:solidFill>
                      <a:schemeClr val="tx1"/>
                    </a:solidFill>
                    <a:effectLst/>
                    <a:latin typeface="+mn-lt"/>
                    <a:ea typeface="+mn-ea"/>
                    <a:cs typeface="+mn-cs"/>
                  </a:rPr>
                  <a:t>It acts as a </a:t>
                </a:r>
                <a:r>
                  <a:rPr lang="en-IN" sz="1200" b="1" i="0" u="none" strike="noStrike" kern="1200" dirty="0">
                    <a:solidFill>
                      <a:schemeClr val="tx1"/>
                    </a:solidFill>
                    <a:effectLst/>
                    <a:latin typeface="+mn-lt"/>
                    <a:ea typeface="+mn-ea"/>
                    <a:cs typeface="+mn-cs"/>
                  </a:rPr>
                  <a:t>baseline</a:t>
                </a:r>
                <a:r>
                  <a:rPr lang="en-IN" sz="1200" b="0" i="0" u="none" strike="noStrike" kern="1200" dirty="0">
                    <a:solidFill>
                      <a:schemeClr val="tx1"/>
                    </a:solidFill>
                    <a:effectLst/>
                    <a:latin typeface="+mn-lt"/>
                    <a:ea typeface="+mn-ea"/>
                    <a:cs typeface="+mn-cs"/>
                  </a:rPr>
                  <a:t>: any useful predictor should give better performance than this trivial model.</a:t>
                </a:r>
              </a:p>
              <a:p>
                <a:r>
                  <a:rPr lang="en-IN" sz="1200" b="0" i="0" u="none" strike="noStrike" kern="1200" dirty="0">
                    <a:solidFill>
                      <a:schemeClr val="tx1"/>
                    </a:solidFill>
                    <a:effectLst/>
                    <a:latin typeface="+mn-lt"/>
                    <a:ea typeface="+mn-ea"/>
                    <a:cs typeface="+mn-cs"/>
                  </a:rPr>
                  <a:t>So yes, the null model counts as one of the possible subsets because it corresponds to the case where you choose </a:t>
                </a:r>
                <a:r>
                  <a:rPr lang="en-IN" sz="1200" b="1" i="0" u="none" strike="noStrike" kern="1200" dirty="0">
                    <a:solidFill>
                      <a:schemeClr val="tx1"/>
                    </a:solidFill>
                    <a:effectLst/>
                    <a:latin typeface="+mn-lt"/>
                    <a:ea typeface="+mn-ea"/>
                    <a:cs typeface="+mn-cs"/>
                  </a:rPr>
                  <a:t>no variables at all</a:t>
                </a:r>
                <a:r>
                  <a:rPr lang="en-IN" sz="1200" b="0" i="0" u="none" strike="noStrike" kern="1200" dirty="0">
                    <a:solidFill>
                      <a:schemeClr val="tx1"/>
                    </a:solidFill>
                    <a:effectLst/>
                    <a:latin typeface="+mn-lt"/>
                    <a:ea typeface="+mn-ea"/>
                    <a:cs typeface="+mn-cs"/>
                  </a:rPr>
                  <a:t>.</a:t>
                </a:r>
              </a:p>
              <a:p>
                <a:endParaRPr lang="en-US" dirty="0"/>
              </a:p>
            </p:txBody>
          </p:sp>
        </mc:Fallback>
      </mc:AlternateContent>
      <p:sp>
        <p:nvSpPr>
          <p:cNvPr id="4" name="Slide Number Placeholder 3"/>
          <p:cNvSpPr>
            <a:spLocks noGrp="1"/>
          </p:cNvSpPr>
          <p:nvPr>
            <p:ph type="sldNum" sz="quarter" idx="5"/>
          </p:nvPr>
        </p:nvSpPr>
        <p:spPr/>
        <p:txBody>
          <a:bodyPr/>
          <a:lstStyle/>
          <a:p>
            <a:fld id="{1A01344F-25B0-4048-A041-ACEF571164EA}" type="slidenum">
              <a:rPr lang="en-US" smtClean="0"/>
              <a:t>48</a:t>
            </a:fld>
            <a:endParaRPr lang="en-US"/>
          </a:p>
        </p:txBody>
      </p:sp>
    </p:spTree>
    <p:extLst>
      <p:ext uri="{BB962C8B-B14F-4D97-AF65-F5344CB8AC3E}">
        <p14:creationId xmlns:p14="http://schemas.microsoft.com/office/powerpoint/2010/main" val="4286900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IN" b="1" dirty="0"/>
                  <a:t>Why correlated predictors make this worse</a:t>
                </a:r>
              </a:p>
              <a:p>
                <a:r>
                  <a:rPr lang="en-IN" dirty="0"/>
                  <a:t>Suppose you want to predict exam scores (</a:t>
                </a:r>
                <a14:m>
                  <m:oMath xmlns:m="http://schemas.openxmlformats.org/officeDocument/2006/math">
                    <m:r>
                      <a:rPr lang="en-IN" sz="1200" i="1" kern="1200">
                        <a:solidFill>
                          <a:schemeClr val="tx1"/>
                        </a:solidFill>
                        <a:latin typeface="Cambria Math" panose="02040503050406030204" pitchFamily="18" charset="0"/>
                        <a:ea typeface="+mn-ea"/>
                        <a:cs typeface="+mn-cs"/>
                      </a:rPr>
                      <m:t>𝑌</m:t>
                    </m:r>
                  </m:oMath>
                </a14:m>
                <a:r>
                  <a:rPr lang="en-IN" dirty="0"/>
                  <a:t>) with:</a:t>
                </a:r>
              </a:p>
              <a:p>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1</m:t>
                        </m:r>
                      </m:sub>
                    </m:sSub>
                  </m:oMath>
                </a14:m>
                <a:r>
                  <a:rPr lang="ar-AE" dirty="0"/>
                  <a:t>: </a:t>
                </a:r>
                <a:r>
                  <a:rPr lang="en-IN" dirty="0"/>
                  <a:t>Hours studied</a:t>
                </a:r>
              </a:p>
              <a:p>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2</m:t>
                        </m:r>
                      </m:sub>
                    </m:sSub>
                  </m:oMath>
                </a14:m>
                <a:r>
                  <a:rPr lang="ar-AE" dirty="0"/>
                  <a:t>: </a:t>
                </a:r>
                <a:r>
                  <a:rPr lang="en-IN" dirty="0"/>
                  <a:t>Number of practice problems solved</a:t>
                </a:r>
              </a:p>
              <a:p>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3</m:t>
                        </m:r>
                      </m:sub>
                    </m:sSub>
                  </m:oMath>
                </a14:m>
                <a:r>
                  <a:rPr lang="ar-AE" dirty="0"/>
                  <a:t>: </a:t>
                </a:r>
                <a:r>
                  <a:rPr lang="en-IN" dirty="0"/>
                  <a:t>Hours of sleep</a:t>
                </a:r>
              </a:p>
              <a:p>
                <a:r>
                  <a:rPr lang="en-IN" dirty="0"/>
                  <a:t>Now,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1</m:t>
                        </m:r>
                      </m:sub>
                    </m:sSub>
                  </m:oMath>
                </a14:m>
                <a:r>
                  <a:rPr lang="en-IN" dirty="0"/>
                  <a:t>and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2</m:t>
                        </m:r>
                      </m:sub>
                    </m:sSub>
                  </m:oMath>
                </a14:m>
                <a:r>
                  <a:rPr lang="en-IN" dirty="0"/>
                  <a:t>are </a:t>
                </a:r>
                <a:r>
                  <a:rPr lang="en-IN" b="1" dirty="0"/>
                  <a:t>highly correlated</a:t>
                </a:r>
                <a:r>
                  <a:rPr lang="en-IN" dirty="0"/>
                  <a:t> (students who study more also solve more problems).</a:t>
                </a:r>
              </a:p>
              <a:p>
                <a:r>
                  <a:rPr lang="en-IN" b="1" dirty="0"/>
                  <a:t>Best subset</a:t>
                </a:r>
                <a:r>
                  <a:rPr lang="en-IN" dirty="0"/>
                  <a:t> might find that the pair </a:t>
                </a:r>
                <a14:m>
                  <m:oMath xmlns:m="http://schemas.openxmlformats.org/officeDocument/2006/math">
                    <m:d>
                      <m:dPr>
                        <m:begChr m:val="{"/>
                        <m:endChr m:val="}"/>
                        <m:sepChr m:val=","/>
                        <m:ctrlPr>
                          <a:rPr lang="ar-AE" sz="1200" i="1" kern="1200">
                            <a:solidFill>
                              <a:schemeClr val="tx1"/>
                            </a:solidFill>
                            <a:latin typeface="Cambria Math" panose="02040503050406030204" pitchFamily="18" charset="0"/>
                            <a:ea typeface="+mn-ea"/>
                            <a:cs typeface="+mn-cs"/>
                          </a:rPr>
                        </m:ctrlPr>
                      </m:dPr>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2</m:t>
                            </m:r>
                          </m:sub>
                        </m:sSub>
                      </m:e>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3</m:t>
                            </m:r>
                          </m:sub>
                        </m:sSub>
                      </m:e>
                    </m:d>
                  </m:oMath>
                </a14:m>
                <a:r>
                  <a:rPr lang="en-IN" dirty="0"/>
                  <a:t>gives the most accurate, simplest model.</a:t>
                </a:r>
              </a:p>
              <a:p>
                <a:r>
                  <a:rPr lang="en-IN" b="1" dirty="0"/>
                  <a:t>Forward selection</a:t>
                </a:r>
                <a:r>
                  <a:rPr lang="en-IN" dirty="0"/>
                  <a:t> might first choose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1</m:t>
                        </m:r>
                      </m:sub>
                    </m:sSub>
                  </m:oMath>
                </a14:m>
                <a:r>
                  <a:rPr lang="ar-AE" dirty="0"/>
                  <a:t>(</a:t>
                </a:r>
                <a:r>
                  <a:rPr lang="en-IN" dirty="0"/>
                  <a:t>since it looks strongest alone).</a:t>
                </a:r>
              </a:p>
              <a:p>
                <a:pPr lvl="1"/>
                <a:r>
                  <a:rPr lang="en-IN" dirty="0"/>
                  <a:t>Once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1</m:t>
                        </m:r>
                      </m:sub>
                    </m:sSub>
                  </m:oMath>
                </a14:m>
                <a:r>
                  <a:rPr lang="en-IN" dirty="0"/>
                  <a:t>is in, adding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2</m:t>
                        </m:r>
                      </m:sub>
                    </m:sSub>
                  </m:oMath>
                </a14:m>
                <a:r>
                  <a:rPr lang="en-IN" dirty="0"/>
                  <a:t>doesn’t help much (because it overlaps heavily with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1</m:t>
                        </m:r>
                      </m:sub>
                    </m:sSub>
                  </m:oMath>
                </a14:m>
                <a:r>
                  <a:rPr lang="ar-AE" dirty="0"/>
                  <a:t>).</a:t>
                </a:r>
              </a:p>
              <a:p>
                <a:pPr lvl="1"/>
                <a:r>
                  <a:rPr lang="en-IN" dirty="0"/>
                  <a:t>So forward selection might ignore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2</m:t>
                        </m:r>
                      </m:sub>
                    </m:sSub>
                  </m:oMath>
                </a14:m>
                <a:r>
                  <a:rPr lang="ar-AE" dirty="0"/>
                  <a:t>.</a:t>
                </a:r>
              </a:p>
              <a:p>
                <a:r>
                  <a:rPr lang="en-IN" dirty="0"/>
                  <a:t>End result: it never tries the </a:t>
                </a:r>
                <a14:m>
                  <m:oMath xmlns:m="http://schemas.openxmlformats.org/officeDocument/2006/math">
                    <m:d>
                      <m:dPr>
                        <m:begChr m:val="{"/>
                        <m:endChr m:val="}"/>
                        <m:sepChr m:val=","/>
                        <m:ctrlPr>
                          <a:rPr lang="ar-AE" sz="1200" i="1" kern="1200">
                            <a:solidFill>
                              <a:schemeClr val="tx1"/>
                            </a:solidFill>
                            <a:latin typeface="Cambria Math" panose="02040503050406030204" pitchFamily="18" charset="0"/>
                            <a:ea typeface="+mn-ea"/>
                            <a:cs typeface="+mn-cs"/>
                          </a:rPr>
                        </m:ctrlPr>
                      </m:dPr>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2</m:t>
                            </m:r>
                          </m:sub>
                        </m:sSub>
                      </m:e>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3</m:t>
                            </m:r>
                          </m:sub>
                        </m:sSub>
                      </m:e>
                    </m:d>
                  </m:oMath>
                </a14:m>
                <a:r>
                  <a:rPr lang="en-IN" dirty="0"/>
                  <a:t>combo that would have been better.</a:t>
                </a:r>
              </a:p>
              <a:p>
                <a:endParaRPr lang="en-US" dirty="0"/>
              </a:p>
            </p:txBody>
          </p:sp>
        </mc:Choice>
        <mc:Fallback xmlns="">
          <p:sp>
            <p:nvSpPr>
              <p:cNvPr id="3" name="Notes Placeholder 2"/>
              <p:cNvSpPr>
                <a:spLocks noGrp="1"/>
              </p:cNvSpPr>
              <p:nvPr>
                <p:ph type="body" idx="1"/>
              </p:nvPr>
            </p:nvSpPr>
            <p:spPr/>
            <p:txBody>
              <a:bodyPr/>
              <a:lstStyle/>
              <a:p>
                <a:r>
                  <a:rPr lang="en-IN" b="1" dirty="0"/>
                  <a:t>Why correlated predictors make this worse</a:t>
                </a:r>
              </a:p>
              <a:p>
                <a:r>
                  <a:rPr lang="en-IN" dirty="0"/>
                  <a:t>Suppose you want to predict exam scores (</a:t>
                </a:r>
                <a:r>
                  <a:rPr lang="en-IN" sz="1200" i="0" kern="1200">
                    <a:solidFill>
                      <a:schemeClr val="tx1"/>
                    </a:solidFill>
                    <a:latin typeface="+mn-lt"/>
                    <a:ea typeface="+mn-ea"/>
                    <a:cs typeface="+mn-cs"/>
                  </a:rPr>
                  <a:t>𝑌</a:t>
                </a:r>
                <a:r>
                  <a:rPr lang="en-IN" dirty="0"/>
                  <a:t>) with:</a:t>
                </a:r>
              </a:p>
              <a:p>
                <a:r>
                  <a:rPr lang="ar-AE" sz="1200" i="0" kern="1200">
                    <a:solidFill>
                      <a:schemeClr val="tx1"/>
                    </a:solidFill>
                    <a:latin typeface="+mn-lt"/>
                    <a:ea typeface="+mn-ea"/>
                    <a:cs typeface="+mn-cs"/>
                  </a:rPr>
                  <a:t>𝑋_1</a:t>
                </a:r>
                <a:r>
                  <a:rPr lang="ar-AE" dirty="0"/>
                  <a:t>: </a:t>
                </a:r>
                <a:r>
                  <a:rPr lang="en-IN" dirty="0"/>
                  <a:t>Hours studied</a:t>
                </a:r>
              </a:p>
              <a:p>
                <a:r>
                  <a:rPr lang="ar-AE" sz="1200" i="0" kern="1200">
                    <a:solidFill>
                      <a:schemeClr val="tx1"/>
                    </a:solidFill>
                    <a:latin typeface="+mn-lt"/>
                    <a:ea typeface="+mn-ea"/>
                    <a:cs typeface="+mn-cs"/>
                  </a:rPr>
                  <a:t>𝑋_2</a:t>
                </a:r>
                <a:r>
                  <a:rPr lang="ar-AE" dirty="0"/>
                  <a:t>: </a:t>
                </a:r>
                <a:r>
                  <a:rPr lang="en-IN" dirty="0"/>
                  <a:t>Number of practice problems solved</a:t>
                </a:r>
              </a:p>
              <a:p>
                <a:r>
                  <a:rPr lang="ar-AE" sz="1200" i="0" kern="1200">
                    <a:solidFill>
                      <a:schemeClr val="tx1"/>
                    </a:solidFill>
                    <a:latin typeface="+mn-lt"/>
                    <a:ea typeface="+mn-ea"/>
                    <a:cs typeface="+mn-cs"/>
                  </a:rPr>
                  <a:t>𝑋_3</a:t>
                </a:r>
                <a:r>
                  <a:rPr lang="ar-AE" dirty="0"/>
                  <a:t>: </a:t>
                </a:r>
                <a:r>
                  <a:rPr lang="en-IN" dirty="0"/>
                  <a:t>Hours of sleep</a:t>
                </a:r>
              </a:p>
              <a:p>
                <a:r>
                  <a:rPr lang="en-IN" dirty="0"/>
                  <a:t>Now, </a:t>
                </a:r>
                <a:r>
                  <a:rPr lang="ar-AE" sz="1200" i="0" kern="1200">
                    <a:solidFill>
                      <a:schemeClr val="tx1"/>
                    </a:solidFill>
                    <a:latin typeface="+mn-lt"/>
                    <a:ea typeface="+mn-ea"/>
                    <a:cs typeface="+mn-cs"/>
                  </a:rPr>
                  <a:t>𝑋_1</a:t>
                </a:r>
                <a:r>
                  <a:rPr lang="en-IN" dirty="0"/>
                  <a:t>and </a:t>
                </a:r>
                <a:r>
                  <a:rPr lang="ar-AE" sz="1200" i="0" kern="1200">
                    <a:solidFill>
                      <a:schemeClr val="tx1"/>
                    </a:solidFill>
                    <a:latin typeface="+mn-lt"/>
                    <a:ea typeface="+mn-ea"/>
                    <a:cs typeface="+mn-cs"/>
                  </a:rPr>
                  <a:t>𝑋_2</a:t>
                </a:r>
                <a:r>
                  <a:rPr lang="en-IN" dirty="0"/>
                  <a:t>are </a:t>
                </a:r>
                <a:r>
                  <a:rPr lang="en-IN" b="1" dirty="0"/>
                  <a:t>highly correlated</a:t>
                </a:r>
                <a:r>
                  <a:rPr lang="en-IN" dirty="0"/>
                  <a:t> (students who study more also solve more problems).</a:t>
                </a:r>
              </a:p>
              <a:p>
                <a:r>
                  <a:rPr lang="en-IN" b="1" dirty="0"/>
                  <a:t>Best subset</a:t>
                </a:r>
                <a:r>
                  <a:rPr lang="en-IN" dirty="0"/>
                  <a:t> might find that the pair </a:t>
                </a:r>
                <a:r>
                  <a:rPr lang="ar-AE" sz="1200" i="0" kern="1200">
                    <a:solidFill>
                      <a:schemeClr val="tx1"/>
                    </a:solidFill>
                    <a:latin typeface="+mn-lt"/>
                    <a:ea typeface="+mn-ea"/>
                    <a:cs typeface="+mn-cs"/>
                  </a:rPr>
                  <a:t>{𝑋_2ⓜ,𝑋_3 }</a:t>
                </a:r>
                <a:r>
                  <a:rPr lang="en-IN" dirty="0"/>
                  <a:t>gives the most accurate, simplest model.</a:t>
                </a:r>
              </a:p>
              <a:p>
                <a:r>
                  <a:rPr lang="en-IN" b="1" dirty="0"/>
                  <a:t>Forward selection</a:t>
                </a:r>
                <a:r>
                  <a:rPr lang="en-IN" dirty="0"/>
                  <a:t> might first choose </a:t>
                </a:r>
                <a:r>
                  <a:rPr lang="ar-AE" sz="1200" i="0" kern="1200">
                    <a:solidFill>
                      <a:schemeClr val="tx1"/>
                    </a:solidFill>
                    <a:latin typeface="+mn-lt"/>
                    <a:ea typeface="+mn-ea"/>
                    <a:cs typeface="+mn-cs"/>
                  </a:rPr>
                  <a:t>𝑋_1</a:t>
                </a:r>
                <a:r>
                  <a:rPr lang="ar-AE" dirty="0"/>
                  <a:t>(</a:t>
                </a:r>
                <a:r>
                  <a:rPr lang="en-IN" dirty="0"/>
                  <a:t>since it looks strongest alone).</a:t>
                </a:r>
              </a:p>
              <a:p>
                <a:pPr lvl="1"/>
                <a:r>
                  <a:rPr lang="en-IN" dirty="0"/>
                  <a:t>Once </a:t>
                </a:r>
                <a:r>
                  <a:rPr lang="ar-AE" sz="1200" i="0" kern="1200">
                    <a:solidFill>
                      <a:schemeClr val="tx1"/>
                    </a:solidFill>
                    <a:latin typeface="+mn-lt"/>
                    <a:ea typeface="+mn-ea"/>
                    <a:cs typeface="+mn-cs"/>
                  </a:rPr>
                  <a:t>𝑋_1</a:t>
                </a:r>
                <a:r>
                  <a:rPr lang="en-IN" dirty="0"/>
                  <a:t>is in, adding </a:t>
                </a:r>
                <a:r>
                  <a:rPr lang="ar-AE" sz="1200" i="0" kern="1200">
                    <a:solidFill>
                      <a:schemeClr val="tx1"/>
                    </a:solidFill>
                    <a:latin typeface="+mn-lt"/>
                    <a:ea typeface="+mn-ea"/>
                    <a:cs typeface="+mn-cs"/>
                  </a:rPr>
                  <a:t>𝑋_2</a:t>
                </a:r>
                <a:r>
                  <a:rPr lang="en-IN" dirty="0"/>
                  <a:t>doesn’t help much (because it overlaps heavily with </a:t>
                </a:r>
                <a:r>
                  <a:rPr lang="ar-AE" sz="1200" i="0" kern="1200">
                    <a:solidFill>
                      <a:schemeClr val="tx1"/>
                    </a:solidFill>
                    <a:latin typeface="+mn-lt"/>
                    <a:ea typeface="+mn-ea"/>
                    <a:cs typeface="+mn-cs"/>
                  </a:rPr>
                  <a:t>𝑋_1</a:t>
                </a:r>
                <a:r>
                  <a:rPr lang="ar-AE" dirty="0"/>
                  <a:t>).</a:t>
                </a:r>
              </a:p>
              <a:p>
                <a:pPr lvl="1"/>
                <a:r>
                  <a:rPr lang="en-IN" dirty="0"/>
                  <a:t>So forward selection might ignore </a:t>
                </a:r>
                <a:r>
                  <a:rPr lang="ar-AE" sz="1200" i="0" kern="1200">
                    <a:solidFill>
                      <a:schemeClr val="tx1"/>
                    </a:solidFill>
                    <a:latin typeface="+mn-lt"/>
                    <a:ea typeface="+mn-ea"/>
                    <a:cs typeface="+mn-cs"/>
                  </a:rPr>
                  <a:t>𝑋_2</a:t>
                </a:r>
                <a:r>
                  <a:rPr lang="ar-AE" dirty="0"/>
                  <a:t>.</a:t>
                </a:r>
              </a:p>
              <a:p>
                <a:r>
                  <a:rPr lang="en-IN" dirty="0"/>
                  <a:t>End result: it never tries the </a:t>
                </a:r>
                <a:r>
                  <a:rPr lang="ar-AE" sz="1200" i="0" kern="1200">
                    <a:solidFill>
                      <a:schemeClr val="tx1"/>
                    </a:solidFill>
                    <a:latin typeface="+mn-lt"/>
                    <a:ea typeface="+mn-ea"/>
                    <a:cs typeface="+mn-cs"/>
                  </a:rPr>
                  <a:t>{𝑋_2ⓜ,𝑋_3 }</a:t>
                </a:r>
                <a:r>
                  <a:rPr lang="en-IN" dirty="0"/>
                  <a:t>combo that would have been better.</a:t>
                </a:r>
              </a:p>
              <a:p>
                <a:endParaRPr lang="en-US" dirty="0"/>
              </a:p>
            </p:txBody>
          </p:sp>
        </mc:Fallback>
      </mc:AlternateContent>
      <p:sp>
        <p:nvSpPr>
          <p:cNvPr id="4" name="Slide Number Placeholder 3"/>
          <p:cNvSpPr>
            <a:spLocks noGrp="1"/>
          </p:cNvSpPr>
          <p:nvPr>
            <p:ph type="sldNum" sz="quarter" idx="5"/>
          </p:nvPr>
        </p:nvSpPr>
        <p:spPr/>
        <p:txBody>
          <a:bodyPr/>
          <a:lstStyle/>
          <a:p>
            <a:fld id="{1A01344F-25B0-4048-A041-ACEF571164EA}" type="slidenum">
              <a:rPr lang="en-US" smtClean="0"/>
              <a:t>54</a:t>
            </a:fld>
            <a:endParaRPr lang="en-US"/>
          </a:p>
        </p:txBody>
      </p:sp>
    </p:spTree>
    <p:extLst>
      <p:ext uri="{BB962C8B-B14F-4D97-AF65-F5344CB8AC3E}">
        <p14:creationId xmlns:p14="http://schemas.microsoft.com/office/powerpoint/2010/main" val="4012554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IN" sz="1200" b="1" i="0" u="none" strike="noStrike" kern="1200" dirty="0">
                    <a:solidFill>
                      <a:schemeClr val="tx1"/>
                    </a:solidFill>
                    <a:effectLst/>
                    <a:latin typeface="+mn-lt"/>
                    <a:ea typeface="+mn-ea"/>
                    <a:cs typeface="+mn-cs"/>
                  </a:rPr>
                  <a:t>the expected (average) prediction of your model at a given input </a:t>
                </a:r>
                <a14:m>
                  <m:oMath xmlns:m="http://schemas.openxmlformats.org/officeDocument/2006/math">
                    <m:r>
                      <a:rPr lang="en-IN" sz="1200" i="1" kern="1200">
                        <a:solidFill>
                          <a:schemeClr val="tx1"/>
                        </a:solidFill>
                        <a:latin typeface="Cambria Math" panose="02040503050406030204" pitchFamily="18" charset="0"/>
                        <a:ea typeface="+mn-ea"/>
                        <a:cs typeface="+mn-cs"/>
                      </a:rPr>
                      <m:t>𝑥</m:t>
                    </m:r>
                  </m:oMath>
                </a14:m>
                <a:r>
                  <a:rPr lang="en-IN" sz="1200" b="1" i="0" u="none" strike="noStrike" kern="1200" dirty="0">
                    <a:solidFill>
                      <a:schemeClr val="tx1"/>
                    </a:solidFill>
                    <a:effectLst/>
                    <a:latin typeface="+mn-lt"/>
                    <a:ea typeface="+mn-ea"/>
                    <a:cs typeface="+mn-cs"/>
                  </a:rPr>
                  <a:t>, across different possible training datasets.</a:t>
                </a:r>
              </a:p>
              <a:p>
                <a:r>
                  <a:rPr lang="en-IN" sz="1200" b="1" i="0" u="none" strike="noStrike" kern="1200" dirty="0">
                    <a:solidFill>
                      <a:schemeClr val="tx1"/>
                    </a:solidFill>
                    <a:effectLst/>
                    <a:latin typeface="+mn-lt"/>
                    <a:ea typeface="+mn-ea"/>
                    <a:cs typeface="+mn-cs"/>
                  </a:rPr>
                  <a:t>Wrong assumptions about data.</a:t>
                </a:r>
                <a:endParaRPr lang="en-IN" sz="1200" b="0" i="0" u="none" strike="noStrike" kern="1200" dirty="0">
                  <a:solidFill>
                    <a:schemeClr val="tx1"/>
                  </a:solidFill>
                  <a:effectLst/>
                  <a:latin typeface="+mn-lt"/>
                  <a:ea typeface="+mn-ea"/>
                  <a:cs typeface="+mn-cs"/>
                </a:endParaRPr>
              </a:p>
              <a:p>
                <a:r>
                  <a:rPr lang="en-IN" sz="1200" b="0" i="0" u="none" strike="noStrike" kern="1200" dirty="0">
                    <a:solidFill>
                      <a:schemeClr val="tx1"/>
                    </a:solidFill>
                    <a:effectLst/>
                    <a:latin typeface="+mn-lt"/>
                    <a:ea typeface="+mn-ea"/>
                    <a:cs typeface="+mn-cs"/>
                  </a:rPr>
                  <a:t>Example: Assuming the errors are normally distributed when they’re not.</a:t>
                </a:r>
              </a:p>
              <a:p>
                <a:r>
                  <a:rPr lang="en-IN" sz="1200" b="0" i="0" u="none" strike="noStrike" kern="1200" dirty="0">
                    <a:solidFill>
                      <a:schemeClr val="tx1"/>
                    </a:solidFill>
                    <a:effectLst/>
                    <a:latin typeface="+mn-lt"/>
                    <a:ea typeface="+mn-ea"/>
                    <a:cs typeface="+mn-cs"/>
                  </a:rPr>
                  <a:t>Assuming features are independent when they’re actually correlated.</a:t>
                </a:r>
              </a:p>
              <a:p>
                <a:endParaRPr lang="en-IN" sz="1200" b="0" i="0" u="none" strike="noStrike" kern="1200" dirty="0">
                  <a:solidFill>
                    <a:schemeClr val="tx1"/>
                  </a:solidFill>
                  <a:effectLst/>
                  <a:latin typeface="+mn-lt"/>
                  <a:ea typeface="+mn-ea"/>
                  <a:cs typeface="+mn-cs"/>
                </a:endParaRPr>
              </a:p>
              <a:p>
                <a:r>
                  <a:rPr lang="en-IN" sz="1200" b="1" i="0" u="none" strike="noStrike" kern="1200" dirty="0">
                    <a:solidFill>
                      <a:schemeClr val="tx1"/>
                    </a:solidFill>
                    <a:effectLst/>
                    <a:latin typeface="+mn-lt"/>
                    <a:ea typeface="+mn-ea"/>
                    <a:cs typeface="+mn-cs"/>
                  </a:rPr>
                  <a:t>Incorrect feature selection</a:t>
                </a:r>
                <a:r>
                  <a:rPr lang="en-IN" sz="1200" b="0" i="0" u="none" strike="noStrike" kern="1200" dirty="0">
                    <a:solidFill>
                      <a:schemeClr val="tx1"/>
                    </a:solidFill>
                    <a:effectLst/>
                    <a:latin typeface="+mn-lt"/>
                    <a:ea typeface="+mn-ea"/>
                    <a:cs typeface="+mn-cs"/>
                  </a:rPr>
                  <a:t>.</a:t>
                </a:r>
              </a:p>
              <a:p>
                <a:r>
                  <a:rPr lang="en-IN" sz="1200" b="0" i="0" u="none" strike="noStrike" kern="1200" dirty="0">
                    <a:solidFill>
                      <a:schemeClr val="tx1"/>
                    </a:solidFill>
                    <a:effectLst/>
                    <a:latin typeface="+mn-lt"/>
                    <a:ea typeface="+mn-ea"/>
                    <a:cs typeface="+mn-cs"/>
                  </a:rPr>
                  <a:t>If you leave out important predictors (say, predicting house price without including location), the model will always be biased because it lacks crucial information.</a:t>
                </a:r>
              </a:p>
              <a:p>
                <a:endParaRPr lang="en-US" dirty="0"/>
              </a:p>
              <a:p>
                <a:endParaRPr lang="en-US" dirty="0"/>
              </a:p>
            </p:txBody>
          </p:sp>
        </mc:Choice>
        <mc:Fallback xmlns="">
          <p:sp>
            <p:nvSpPr>
              <p:cNvPr id="3" name="Notes Placeholder 2"/>
              <p:cNvSpPr>
                <a:spLocks noGrp="1"/>
              </p:cNvSpPr>
              <p:nvPr>
                <p:ph type="body" idx="1"/>
              </p:nvPr>
            </p:nvSpPr>
            <p:spPr/>
            <p:txBody>
              <a:bodyPr/>
              <a:lstStyle/>
              <a:p>
                <a:r>
                  <a:rPr lang="en-IN" sz="1200" b="1" i="0" u="none" strike="noStrike" kern="1200" dirty="0">
                    <a:solidFill>
                      <a:schemeClr val="tx1"/>
                    </a:solidFill>
                    <a:effectLst/>
                    <a:latin typeface="+mn-lt"/>
                    <a:ea typeface="+mn-ea"/>
                    <a:cs typeface="+mn-cs"/>
                  </a:rPr>
                  <a:t>the expected (average) prediction of your model at a given input </a:t>
                </a:r>
                <a:r>
                  <a:rPr lang="en-IN" sz="1200" i="0" kern="1200">
                    <a:solidFill>
                      <a:schemeClr val="tx1"/>
                    </a:solidFill>
                    <a:latin typeface="+mn-lt"/>
                    <a:ea typeface="+mn-ea"/>
                    <a:cs typeface="+mn-cs"/>
                  </a:rPr>
                  <a:t>𝑥</a:t>
                </a:r>
                <a:r>
                  <a:rPr lang="en-IN" sz="1200" b="1" i="0" u="none" strike="noStrike" kern="1200" dirty="0">
                    <a:solidFill>
                      <a:schemeClr val="tx1"/>
                    </a:solidFill>
                    <a:effectLst/>
                    <a:latin typeface="+mn-lt"/>
                    <a:ea typeface="+mn-ea"/>
                    <a:cs typeface="+mn-cs"/>
                  </a:rPr>
                  <a:t>, across different possible training datasets.</a:t>
                </a:r>
              </a:p>
              <a:p>
                <a:r>
                  <a:rPr lang="en-IN" sz="1200" b="1" i="0" u="none" strike="noStrike" kern="1200" dirty="0">
                    <a:solidFill>
                      <a:schemeClr val="tx1"/>
                    </a:solidFill>
                    <a:effectLst/>
                    <a:latin typeface="+mn-lt"/>
                    <a:ea typeface="+mn-ea"/>
                    <a:cs typeface="+mn-cs"/>
                  </a:rPr>
                  <a:t>Wrong assumptions about data.</a:t>
                </a:r>
                <a:endParaRPr lang="en-IN" sz="1200" b="0" i="0" u="none" strike="noStrike" kern="1200" dirty="0">
                  <a:solidFill>
                    <a:schemeClr val="tx1"/>
                  </a:solidFill>
                  <a:effectLst/>
                  <a:latin typeface="+mn-lt"/>
                  <a:ea typeface="+mn-ea"/>
                  <a:cs typeface="+mn-cs"/>
                </a:endParaRPr>
              </a:p>
              <a:p>
                <a:r>
                  <a:rPr lang="en-IN" sz="1200" b="0" i="0" u="none" strike="noStrike" kern="1200" dirty="0">
                    <a:solidFill>
                      <a:schemeClr val="tx1"/>
                    </a:solidFill>
                    <a:effectLst/>
                    <a:latin typeface="+mn-lt"/>
                    <a:ea typeface="+mn-ea"/>
                    <a:cs typeface="+mn-cs"/>
                  </a:rPr>
                  <a:t>Example: Assuming the errors are normally distributed when they’re not.</a:t>
                </a:r>
              </a:p>
              <a:p>
                <a:r>
                  <a:rPr lang="en-IN" sz="1200" b="0" i="0" u="none" strike="noStrike" kern="1200" dirty="0">
                    <a:solidFill>
                      <a:schemeClr val="tx1"/>
                    </a:solidFill>
                    <a:effectLst/>
                    <a:latin typeface="+mn-lt"/>
                    <a:ea typeface="+mn-ea"/>
                    <a:cs typeface="+mn-cs"/>
                  </a:rPr>
                  <a:t>Assuming features are independent when they’re actually correlated.</a:t>
                </a:r>
              </a:p>
              <a:p>
                <a:endParaRPr lang="en-IN" sz="1200" b="0" i="0" u="none" strike="noStrike" kern="1200" dirty="0">
                  <a:solidFill>
                    <a:schemeClr val="tx1"/>
                  </a:solidFill>
                  <a:effectLst/>
                  <a:latin typeface="+mn-lt"/>
                  <a:ea typeface="+mn-ea"/>
                  <a:cs typeface="+mn-cs"/>
                </a:endParaRPr>
              </a:p>
              <a:p>
                <a:r>
                  <a:rPr lang="en-IN" sz="1200" b="1" i="0" u="none" strike="noStrike" kern="1200" dirty="0">
                    <a:solidFill>
                      <a:schemeClr val="tx1"/>
                    </a:solidFill>
                    <a:effectLst/>
                    <a:latin typeface="+mn-lt"/>
                    <a:ea typeface="+mn-ea"/>
                    <a:cs typeface="+mn-cs"/>
                  </a:rPr>
                  <a:t>Incorrect feature selection</a:t>
                </a:r>
                <a:r>
                  <a:rPr lang="en-IN" sz="1200" b="0" i="0" u="none" strike="noStrike" kern="1200" dirty="0">
                    <a:solidFill>
                      <a:schemeClr val="tx1"/>
                    </a:solidFill>
                    <a:effectLst/>
                    <a:latin typeface="+mn-lt"/>
                    <a:ea typeface="+mn-ea"/>
                    <a:cs typeface="+mn-cs"/>
                  </a:rPr>
                  <a:t>.</a:t>
                </a:r>
              </a:p>
              <a:p>
                <a:r>
                  <a:rPr lang="en-IN" sz="1200" b="0" i="0" u="none" strike="noStrike" kern="1200" dirty="0">
                    <a:solidFill>
                      <a:schemeClr val="tx1"/>
                    </a:solidFill>
                    <a:effectLst/>
                    <a:latin typeface="+mn-lt"/>
                    <a:ea typeface="+mn-ea"/>
                    <a:cs typeface="+mn-cs"/>
                  </a:rPr>
                  <a:t>If you leave out important predictors (say, predicting house price without including location), the model will always be biased because it lacks crucial information.</a:t>
                </a:r>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1A01344F-25B0-4048-A041-ACEF571164EA}" type="slidenum">
              <a:rPr lang="en-US" smtClean="0"/>
              <a:t>56</a:t>
            </a:fld>
            <a:endParaRPr lang="en-US"/>
          </a:p>
        </p:txBody>
      </p:sp>
    </p:spTree>
    <p:extLst>
      <p:ext uri="{BB962C8B-B14F-4D97-AF65-F5344CB8AC3E}">
        <p14:creationId xmlns:p14="http://schemas.microsoft.com/office/powerpoint/2010/main" val="216852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What is </a:t>
                </a:r>
                <a14:m>
                  <m:oMath xmlns:m="http://schemas.openxmlformats.org/officeDocument/2006/math">
                    <m:r>
                      <a:rPr lang="en-IN" sz="1200" i="1" kern="1200">
                        <a:solidFill>
                          <a:schemeClr val="tx1"/>
                        </a:solidFill>
                        <a:latin typeface="Cambria Math" panose="02040503050406030204" pitchFamily="18" charset="0"/>
                        <a:ea typeface="+mn-ea"/>
                        <a:cs typeface="+mn-cs"/>
                      </a:rPr>
                      <m:t>𝐸</m:t>
                    </m:r>
                    <m:d>
                      <m:dPr>
                        <m:begChr m:val="["/>
                        <m:endChr m:val="]"/>
                        <m:ctrlPr>
                          <a:rPr lang="ar-AE" sz="1200" i="1" kern="1200">
                            <a:solidFill>
                              <a:schemeClr val="tx1"/>
                            </a:solidFill>
                            <a:latin typeface="Cambria Math" panose="02040503050406030204" pitchFamily="18" charset="0"/>
                            <a:ea typeface="+mn-ea"/>
                            <a:cs typeface="+mn-cs"/>
                          </a:rPr>
                        </m:ctrlPr>
                      </m:dPr>
                      <m:e>
                        <m:acc>
                          <m:accPr>
                            <m:chr m:val="̂"/>
                            <m:ctrlPr>
                              <a:rPr lang="ar-AE" sz="1200" i="1" kern="1200">
                                <a:solidFill>
                                  <a:schemeClr val="tx1"/>
                                </a:solidFill>
                                <a:latin typeface="Cambria Math" panose="02040503050406030204" pitchFamily="18" charset="0"/>
                                <a:ea typeface="+mn-ea"/>
                                <a:cs typeface="+mn-cs"/>
                              </a:rPr>
                            </m:ctrlPr>
                          </m:accPr>
                          <m:e>
                            <m:r>
                              <a:rPr lang="ar-AE" sz="1200" i="1" kern="1200">
                                <a:solidFill>
                                  <a:schemeClr val="tx1"/>
                                </a:solidFill>
                                <a:latin typeface="Cambria Math" panose="02040503050406030204" pitchFamily="18" charset="0"/>
                                <a:ea typeface="+mn-ea"/>
                                <a:cs typeface="+mn-cs"/>
                              </a:rPr>
                              <m:t>𝑓</m:t>
                            </m:r>
                          </m:e>
                        </m:acc>
                        <m:d>
                          <m:dPr>
                            <m:ctrlPr>
                              <a:rPr lang="ar-AE" sz="1200" i="1" kern="1200">
                                <a:solidFill>
                                  <a:schemeClr val="tx1"/>
                                </a:solidFill>
                                <a:latin typeface="Cambria Math" panose="02040503050406030204" pitchFamily="18" charset="0"/>
                                <a:ea typeface="+mn-ea"/>
                                <a:cs typeface="+mn-cs"/>
                              </a:rPr>
                            </m:ctrlPr>
                          </m:dPr>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𝑥</m:t>
                                </m:r>
                              </m:e>
                              <m:sub>
                                <m:r>
                                  <a:rPr lang="ar-AE" sz="1200" i="0" kern="1200">
                                    <a:solidFill>
                                      <a:schemeClr val="tx1"/>
                                    </a:solidFill>
                                    <a:latin typeface="Cambria Math" panose="02040503050406030204" pitchFamily="18" charset="0"/>
                                    <a:ea typeface="+mn-ea"/>
                                    <a:cs typeface="+mn-cs"/>
                                  </a:rPr>
                                  <m:t>0</m:t>
                                </m:r>
                              </m:sub>
                            </m:sSub>
                          </m:e>
                        </m:d>
                      </m:e>
                    </m:d>
                  </m:oMath>
                </a14:m>
                <a:r>
                  <a:rPr lang="ar-AE"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p>
              <a:p>
                <a:pPr marL="228600" indent="-228600">
                  <a:buFont typeface="+mj-lt"/>
                  <a:buAutoNum type="arabicPeriod"/>
                </a:pPr>
                <a:r>
                  <a:rPr lang="en-IN" sz="1200" b="0" i="0" u="none" strike="noStrike" kern="1200" dirty="0">
                    <a:solidFill>
                      <a:schemeClr val="tx1"/>
                    </a:solidFill>
                    <a:effectLst/>
                    <a:latin typeface="+mn-lt"/>
                    <a:ea typeface="+mn-ea"/>
                    <a:cs typeface="+mn-cs"/>
                  </a:rPr>
                  <a:t>It’s the </a:t>
                </a:r>
                <a:r>
                  <a:rPr lang="en-IN" sz="1200" b="1" i="0" u="none" strike="noStrike" kern="1200" dirty="0">
                    <a:solidFill>
                      <a:schemeClr val="tx1"/>
                    </a:solidFill>
                    <a:effectLst/>
                    <a:latin typeface="+mn-lt"/>
                    <a:ea typeface="+mn-ea"/>
                    <a:cs typeface="+mn-cs"/>
                  </a:rPr>
                  <a:t>average prediction at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𝑥</m:t>
                        </m:r>
                      </m:e>
                      <m:sub>
                        <m:r>
                          <a:rPr lang="ar-AE" sz="1200" i="0" kern="1200">
                            <a:solidFill>
                              <a:schemeClr val="tx1"/>
                            </a:solidFill>
                            <a:latin typeface="Cambria Math" panose="02040503050406030204" pitchFamily="18" charset="0"/>
                            <a:ea typeface="+mn-ea"/>
                            <a:cs typeface="+mn-cs"/>
                          </a:rPr>
                          <m:t>0</m:t>
                        </m:r>
                      </m:sub>
                    </m:sSub>
                  </m:oMath>
                </a14:m>
                <a:r>
                  <a:rPr lang="ar-AE" sz="1200" b="0" i="0" u="none" strike="noStrike" kern="1200" dirty="0">
                    <a:solidFill>
                      <a:schemeClr val="tx1"/>
                    </a:solidFill>
                    <a:effectLst/>
                    <a:latin typeface="+mn-lt"/>
                    <a:ea typeface="+mn-ea"/>
                    <a:cs typeface="+mn-cs"/>
                  </a:rPr>
                  <a:t> </a:t>
                </a:r>
                <a:r>
                  <a:rPr lang="en-IN" sz="1200" b="0" i="0" u="none" strike="noStrike" kern="1200" dirty="0">
                    <a:solidFill>
                      <a:schemeClr val="tx1"/>
                    </a:solidFill>
                    <a:effectLst/>
                    <a:latin typeface="+mn-lt"/>
                    <a:ea typeface="+mn-ea"/>
                    <a:cs typeface="+mn-cs"/>
                  </a:rPr>
                  <a:t>across </a:t>
                </a:r>
                <a:r>
                  <a:rPr lang="en-IN" sz="1200" b="0" i="1" u="none" strike="noStrike" kern="1200" dirty="0">
                    <a:solidFill>
                      <a:schemeClr val="tx1"/>
                    </a:solidFill>
                    <a:effectLst/>
                    <a:latin typeface="+mn-lt"/>
                    <a:ea typeface="+mn-ea"/>
                    <a:cs typeface="+mn-cs"/>
                  </a:rPr>
                  <a:t>all possible training datasets</a:t>
                </a:r>
                <a:r>
                  <a:rPr lang="en-IN" sz="1200" b="0" i="0" u="none" strike="noStrike" kern="1200" dirty="0">
                    <a:solidFill>
                      <a:schemeClr val="tx1"/>
                    </a:solidFill>
                    <a:effectLst/>
                    <a:latin typeface="+mn-lt"/>
                    <a:ea typeface="+mn-ea"/>
                    <a:cs typeface="+mn-cs"/>
                  </a:rPr>
                  <a:t>.</a:t>
                </a:r>
              </a:p>
              <a:p>
                <a:pPr marL="228600" indent="-228600">
                  <a:buFont typeface="+mj-lt"/>
                  <a:buAutoNum type="arabicPeriod"/>
                </a:pPr>
                <a:r>
                  <a:rPr lang="en-IN" sz="1200" b="0" i="0" u="none" strike="noStrike" kern="1200" dirty="0">
                    <a:solidFill>
                      <a:schemeClr val="tx1"/>
                    </a:solidFill>
                    <a:effectLst/>
                    <a:latin typeface="+mn-lt"/>
                    <a:ea typeface="+mn-ea"/>
                    <a:cs typeface="+mn-cs"/>
                  </a:rPr>
                  <a:t>Think: train your model 1000 times on different samples, take average prediction.</a:t>
                </a:r>
              </a:p>
              <a:p>
                <a:r>
                  <a:rPr lang="en-IN" sz="1200" b="1" i="0" u="none" strike="noStrike" kern="1200" dirty="0">
                    <a:solidFill>
                      <a:schemeClr val="tx1"/>
                    </a:solidFill>
                    <a:effectLst/>
                    <a:latin typeface="+mn-lt"/>
                    <a:ea typeface="+mn-ea"/>
                    <a:cs typeface="+mn-cs"/>
                  </a:rPr>
                  <a:t>Subtracting </a:t>
                </a:r>
                <a14:m>
                  <m:oMath xmlns:m="http://schemas.openxmlformats.org/officeDocument/2006/math">
                    <m:r>
                      <a:rPr lang="en-IN" sz="1200" i="1" kern="1200">
                        <a:solidFill>
                          <a:schemeClr val="tx1"/>
                        </a:solidFill>
                        <a:latin typeface="Cambria Math" panose="02040503050406030204" pitchFamily="18" charset="0"/>
                        <a:ea typeface="+mn-ea"/>
                        <a:cs typeface="+mn-cs"/>
                      </a:rPr>
                      <m:t>𝐸</m:t>
                    </m:r>
                    <m:d>
                      <m:dPr>
                        <m:begChr m:val="["/>
                        <m:endChr m:val="]"/>
                        <m:ctrlPr>
                          <a:rPr lang="ar-AE" sz="1200" i="1" kern="1200">
                            <a:solidFill>
                              <a:schemeClr val="tx1"/>
                            </a:solidFill>
                            <a:latin typeface="Cambria Math" panose="02040503050406030204" pitchFamily="18" charset="0"/>
                            <a:ea typeface="+mn-ea"/>
                            <a:cs typeface="+mn-cs"/>
                          </a:rPr>
                        </m:ctrlPr>
                      </m:dPr>
                      <m:e>
                        <m:acc>
                          <m:accPr>
                            <m:chr m:val="̂"/>
                            <m:ctrlPr>
                              <a:rPr lang="ar-AE" sz="1200" i="1" kern="1200">
                                <a:solidFill>
                                  <a:schemeClr val="tx1"/>
                                </a:solidFill>
                                <a:latin typeface="Cambria Math" panose="02040503050406030204" pitchFamily="18" charset="0"/>
                                <a:ea typeface="+mn-ea"/>
                                <a:cs typeface="+mn-cs"/>
                              </a:rPr>
                            </m:ctrlPr>
                          </m:accPr>
                          <m:e>
                            <m:r>
                              <a:rPr lang="ar-AE" sz="1200" i="1" kern="1200">
                                <a:solidFill>
                                  <a:schemeClr val="tx1"/>
                                </a:solidFill>
                                <a:latin typeface="Cambria Math" panose="02040503050406030204" pitchFamily="18" charset="0"/>
                                <a:ea typeface="+mn-ea"/>
                                <a:cs typeface="+mn-cs"/>
                              </a:rPr>
                              <m:t>𝑓</m:t>
                            </m:r>
                          </m:e>
                        </m:acc>
                        <m:d>
                          <m:dPr>
                            <m:ctrlPr>
                              <a:rPr lang="ar-AE" sz="1200" i="1" kern="1200">
                                <a:solidFill>
                                  <a:schemeClr val="tx1"/>
                                </a:solidFill>
                                <a:latin typeface="Cambria Math" panose="02040503050406030204" pitchFamily="18" charset="0"/>
                                <a:ea typeface="+mn-ea"/>
                                <a:cs typeface="+mn-cs"/>
                              </a:rPr>
                            </m:ctrlPr>
                          </m:dPr>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𝑥</m:t>
                                </m:r>
                              </m:e>
                              <m:sub>
                                <m:r>
                                  <a:rPr lang="ar-AE" sz="1200" i="0" kern="1200">
                                    <a:solidFill>
                                      <a:schemeClr val="tx1"/>
                                    </a:solidFill>
                                    <a:latin typeface="Cambria Math" panose="02040503050406030204" pitchFamily="18" charset="0"/>
                                    <a:ea typeface="+mn-ea"/>
                                    <a:cs typeface="+mn-cs"/>
                                  </a:rPr>
                                  <m:t>0</m:t>
                                </m:r>
                              </m:sub>
                            </m:sSub>
                          </m:e>
                        </m:d>
                      </m:e>
                    </m:d>
                  </m:oMath>
                </a14:m>
                <a:endParaRPr lang="ar-AE" sz="1200" b="1" i="0" u="none" strike="noStrike"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acc>
                        <m:accPr>
                          <m:chr m:val="̂"/>
                          <m:ctrlPr>
                            <a:rPr lang="ar-AE" sz="1200" i="1" kern="1200">
                              <a:solidFill>
                                <a:schemeClr val="tx1"/>
                              </a:solidFill>
                              <a:latin typeface="Cambria Math" panose="02040503050406030204" pitchFamily="18" charset="0"/>
                              <a:ea typeface="+mn-ea"/>
                              <a:cs typeface="+mn-cs"/>
                            </a:rPr>
                          </m:ctrlPr>
                        </m:accPr>
                        <m:e>
                          <m:r>
                            <a:rPr lang="ar-AE" sz="1200" i="1" kern="1200">
                              <a:solidFill>
                                <a:schemeClr val="tx1"/>
                              </a:solidFill>
                              <a:latin typeface="Cambria Math" panose="02040503050406030204" pitchFamily="18" charset="0"/>
                              <a:ea typeface="+mn-ea"/>
                              <a:cs typeface="+mn-cs"/>
                            </a:rPr>
                            <m:t>𝑓</m:t>
                          </m:r>
                        </m:e>
                      </m:acc>
                      <m:d>
                        <m:dPr>
                          <m:ctrlPr>
                            <a:rPr lang="ar-AE" sz="1200" i="1" kern="1200">
                              <a:solidFill>
                                <a:schemeClr val="tx1"/>
                              </a:solidFill>
                              <a:latin typeface="Cambria Math" panose="02040503050406030204" pitchFamily="18" charset="0"/>
                              <a:ea typeface="+mn-ea"/>
                              <a:cs typeface="+mn-cs"/>
                            </a:rPr>
                          </m:ctrlPr>
                        </m:dPr>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𝑥</m:t>
                              </m:r>
                            </m:e>
                            <m:sub>
                              <m:r>
                                <a:rPr lang="ar-AE" sz="1200" i="0" kern="1200">
                                  <a:solidFill>
                                    <a:schemeClr val="tx1"/>
                                  </a:solidFill>
                                  <a:latin typeface="Cambria Math" panose="02040503050406030204" pitchFamily="18" charset="0"/>
                                  <a:ea typeface="+mn-ea"/>
                                  <a:cs typeface="+mn-cs"/>
                                </a:rPr>
                                <m:t>0</m:t>
                              </m:r>
                            </m:sub>
                          </m:sSub>
                        </m:e>
                      </m:d>
                      <m:r>
                        <a:rPr lang="ar-AE" sz="1200" i="0" kern="1200">
                          <a:solidFill>
                            <a:schemeClr val="tx1"/>
                          </a:solidFill>
                          <a:latin typeface="Cambria Math" panose="02040503050406030204" pitchFamily="18" charset="0"/>
                          <a:ea typeface="+mn-ea"/>
                          <a:cs typeface="+mn-cs"/>
                        </a:rPr>
                        <m:t>−</m:t>
                      </m:r>
                      <m:r>
                        <a:rPr lang="ar-AE" sz="1200" i="1" kern="1200">
                          <a:solidFill>
                            <a:schemeClr val="tx1"/>
                          </a:solidFill>
                          <a:latin typeface="Cambria Math" panose="02040503050406030204" pitchFamily="18" charset="0"/>
                          <a:ea typeface="+mn-ea"/>
                          <a:cs typeface="+mn-cs"/>
                        </a:rPr>
                        <m:t>𝐸</m:t>
                      </m:r>
                      <m:d>
                        <m:dPr>
                          <m:begChr m:val="["/>
                          <m:endChr m:val="]"/>
                          <m:ctrlPr>
                            <a:rPr lang="ar-AE" sz="1200" i="1" kern="1200">
                              <a:solidFill>
                                <a:schemeClr val="tx1"/>
                              </a:solidFill>
                              <a:latin typeface="Cambria Math" panose="02040503050406030204" pitchFamily="18" charset="0"/>
                              <a:ea typeface="+mn-ea"/>
                              <a:cs typeface="+mn-cs"/>
                            </a:rPr>
                          </m:ctrlPr>
                        </m:dPr>
                        <m:e>
                          <m:acc>
                            <m:accPr>
                              <m:chr m:val="̂"/>
                              <m:ctrlPr>
                                <a:rPr lang="ar-AE" sz="1200" i="1" kern="1200">
                                  <a:solidFill>
                                    <a:schemeClr val="tx1"/>
                                  </a:solidFill>
                                  <a:latin typeface="Cambria Math" panose="02040503050406030204" pitchFamily="18" charset="0"/>
                                  <a:ea typeface="+mn-ea"/>
                                  <a:cs typeface="+mn-cs"/>
                                </a:rPr>
                              </m:ctrlPr>
                            </m:accPr>
                            <m:e>
                              <m:r>
                                <a:rPr lang="ar-AE" sz="1200" i="1" kern="1200">
                                  <a:solidFill>
                                    <a:schemeClr val="tx1"/>
                                  </a:solidFill>
                                  <a:latin typeface="Cambria Math" panose="02040503050406030204" pitchFamily="18" charset="0"/>
                                  <a:ea typeface="+mn-ea"/>
                                  <a:cs typeface="+mn-cs"/>
                                </a:rPr>
                                <m:t>𝑓</m:t>
                              </m:r>
                            </m:e>
                          </m:acc>
                          <m:d>
                            <m:dPr>
                              <m:ctrlPr>
                                <a:rPr lang="ar-AE" sz="1200" i="1" kern="1200">
                                  <a:solidFill>
                                    <a:schemeClr val="tx1"/>
                                  </a:solidFill>
                                  <a:latin typeface="Cambria Math" panose="02040503050406030204" pitchFamily="18" charset="0"/>
                                  <a:ea typeface="+mn-ea"/>
                                  <a:cs typeface="+mn-cs"/>
                                </a:rPr>
                              </m:ctrlPr>
                            </m:dPr>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𝑥</m:t>
                                  </m:r>
                                </m:e>
                                <m:sub>
                                  <m:r>
                                    <a:rPr lang="ar-AE" sz="1200" i="0" kern="1200">
                                      <a:solidFill>
                                        <a:schemeClr val="tx1"/>
                                      </a:solidFill>
                                      <a:latin typeface="Cambria Math" panose="02040503050406030204" pitchFamily="18" charset="0"/>
                                      <a:ea typeface="+mn-ea"/>
                                      <a:cs typeface="+mn-cs"/>
                                    </a:rPr>
                                    <m:t>0</m:t>
                                  </m:r>
                                </m:sub>
                              </m:sSub>
                            </m:e>
                          </m:d>
                        </m:e>
                      </m:d>
                    </m:oMath>
                  </m:oMathPara>
                </a14:m>
                <a:endParaRPr lang="ar-AE" dirty="0"/>
              </a:p>
              <a:p>
                <a:r>
                  <a:rPr lang="en-IN" sz="1200" b="0" i="0" u="none" strike="noStrike" kern="1200" dirty="0">
                    <a:solidFill>
                      <a:schemeClr val="tx1"/>
                    </a:solidFill>
                    <a:effectLst/>
                    <a:latin typeface="+mn-lt"/>
                    <a:ea typeface="+mn-ea"/>
                    <a:cs typeface="+mn-cs"/>
                  </a:rPr>
                  <a:t>This measures how far one particular prediction is from the “average prediction.”</a:t>
                </a:r>
              </a:p>
              <a:p>
                <a:pPr marL="228600" indent="-228600">
                  <a:buFont typeface="+mj-lt"/>
                  <a:buAutoNum type="arabicPeriod"/>
                </a:pPr>
                <a:endParaRPr lang="en-IN" sz="1200" b="0" i="0" u="none" strike="noStrike"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What is </a:t>
                </a:r>
                <a:r>
                  <a:rPr lang="en-IN" sz="1200" i="0" kern="1200">
                    <a:solidFill>
                      <a:schemeClr val="tx1"/>
                    </a:solidFill>
                    <a:latin typeface="+mn-lt"/>
                    <a:ea typeface="+mn-ea"/>
                    <a:cs typeface="+mn-cs"/>
                  </a:rPr>
                  <a:t>𝐸</a:t>
                </a:r>
                <a:r>
                  <a:rPr lang="ar-AE" sz="1200" i="0" kern="1200">
                    <a:solidFill>
                      <a:schemeClr val="tx1"/>
                    </a:solidFill>
                    <a:latin typeface="+mn-lt"/>
                    <a:ea typeface="+mn-ea"/>
                    <a:cs typeface="+mn-cs"/>
                  </a:rPr>
                  <a:t>[𝑓 ̂(𝑥_0 )]</a:t>
                </a:r>
                <a:r>
                  <a:rPr lang="ar-AE"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t>
                </a:r>
              </a:p>
              <a:p>
                <a:pPr marL="228600" indent="-228600">
                  <a:buFont typeface="+mj-lt"/>
                  <a:buAutoNum type="arabicPeriod"/>
                </a:pPr>
                <a:r>
                  <a:rPr lang="en-IN" sz="1200" b="0" i="0" u="none" strike="noStrike" kern="1200" dirty="0">
                    <a:solidFill>
                      <a:schemeClr val="tx1"/>
                    </a:solidFill>
                    <a:effectLst/>
                    <a:latin typeface="+mn-lt"/>
                    <a:ea typeface="+mn-ea"/>
                    <a:cs typeface="+mn-cs"/>
                  </a:rPr>
                  <a:t>It’s the </a:t>
                </a:r>
                <a:r>
                  <a:rPr lang="en-IN" sz="1200" b="1" i="0" u="none" strike="noStrike" kern="1200" dirty="0">
                    <a:solidFill>
                      <a:schemeClr val="tx1"/>
                    </a:solidFill>
                    <a:effectLst/>
                    <a:latin typeface="+mn-lt"/>
                    <a:ea typeface="+mn-ea"/>
                    <a:cs typeface="+mn-cs"/>
                  </a:rPr>
                  <a:t>average prediction at </a:t>
                </a:r>
                <a:r>
                  <a:rPr lang="ar-AE" sz="1200" i="0" kern="1200">
                    <a:solidFill>
                      <a:schemeClr val="tx1"/>
                    </a:solidFill>
                    <a:latin typeface="+mn-lt"/>
                    <a:ea typeface="+mn-ea"/>
                    <a:cs typeface="+mn-cs"/>
                  </a:rPr>
                  <a:t>𝑥_0</a:t>
                </a:r>
                <a:r>
                  <a:rPr lang="ar-AE" sz="1200" b="0" i="0" u="none" strike="noStrike" kern="1200" dirty="0">
                    <a:solidFill>
                      <a:schemeClr val="tx1"/>
                    </a:solidFill>
                    <a:effectLst/>
                    <a:latin typeface="+mn-lt"/>
                    <a:ea typeface="+mn-ea"/>
                    <a:cs typeface="+mn-cs"/>
                  </a:rPr>
                  <a:t> </a:t>
                </a:r>
                <a:r>
                  <a:rPr lang="en-IN" sz="1200" b="0" i="0" u="none" strike="noStrike" kern="1200" dirty="0">
                    <a:solidFill>
                      <a:schemeClr val="tx1"/>
                    </a:solidFill>
                    <a:effectLst/>
                    <a:latin typeface="+mn-lt"/>
                    <a:ea typeface="+mn-ea"/>
                    <a:cs typeface="+mn-cs"/>
                  </a:rPr>
                  <a:t>across </a:t>
                </a:r>
                <a:r>
                  <a:rPr lang="en-IN" sz="1200" b="0" i="1" u="none" strike="noStrike" kern="1200" dirty="0">
                    <a:solidFill>
                      <a:schemeClr val="tx1"/>
                    </a:solidFill>
                    <a:effectLst/>
                    <a:latin typeface="+mn-lt"/>
                    <a:ea typeface="+mn-ea"/>
                    <a:cs typeface="+mn-cs"/>
                  </a:rPr>
                  <a:t>all possible training datasets</a:t>
                </a:r>
                <a:r>
                  <a:rPr lang="en-IN" sz="1200" b="0" i="0" u="none" strike="noStrike" kern="1200" dirty="0">
                    <a:solidFill>
                      <a:schemeClr val="tx1"/>
                    </a:solidFill>
                    <a:effectLst/>
                    <a:latin typeface="+mn-lt"/>
                    <a:ea typeface="+mn-ea"/>
                    <a:cs typeface="+mn-cs"/>
                  </a:rPr>
                  <a:t>.</a:t>
                </a:r>
              </a:p>
              <a:p>
                <a:pPr marL="228600" indent="-228600">
                  <a:buFont typeface="+mj-lt"/>
                  <a:buAutoNum type="arabicPeriod"/>
                </a:pPr>
                <a:r>
                  <a:rPr lang="en-IN" sz="1200" b="0" i="0" u="none" strike="noStrike" kern="1200" dirty="0">
                    <a:solidFill>
                      <a:schemeClr val="tx1"/>
                    </a:solidFill>
                    <a:effectLst/>
                    <a:latin typeface="+mn-lt"/>
                    <a:ea typeface="+mn-ea"/>
                    <a:cs typeface="+mn-cs"/>
                  </a:rPr>
                  <a:t>Think: train your model 1000 times on different samples, take average prediction.</a:t>
                </a:r>
              </a:p>
              <a:p>
                <a:r>
                  <a:rPr lang="en-IN" sz="1200" b="1" i="0" u="none" strike="noStrike" kern="1200" dirty="0">
                    <a:solidFill>
                      <a:schemeClr val="tx1"/>
                    </a:solidFill>
                    <a:effectLst/>
                    <a:latin typeface="+mn-lt"/>
                    <a:ea typeface="+mn-ea"/>
                    <a:cs typeface="+mn-cs"/>
                  </a:rPr>
                  <a:t>Subtracting </a:t>
                </a:r>
                <a:r>
                  <a:rPr lang="en-IN" sz="1200" i="0" kern="1200">
                    <a:solidFill>
                      <a:schemeClr val="tx1"/>
                    </a:solidFill>
                    <a:latin typeface="+mn-lt"/>
                    <a:ea typeface="+mn-ea"/>
                    <a:cs typeface="+mn-cs"/>
                  </a:rPr>
                  <a:t>𝐸</a:t>
                </a:r>
                <a:r>
                  <a:rPr lang="ar-AE" sz="1200" i="0" kern="1200">
                    <a:solidFill>
                      <a:schemeClr val="tx1"/>
                    </a:solidFill>
                    <a:latin typeface="+mn-lt"/>
                    <a:ea typeface="+mn-ea"/>
                    <a:cs typeface="+mn-cs"/>
                  </a:rPr>
                  <a:t>[𝑓 ̂(𝑥_0 )]</a:t>
                </a:r>
                <a:endParaRPr lang="ar-AE" sz="1200" b="1" i="0" u="none" strike="noStrike" kern="1200" dirty="0">
                  <a:solidFill>
                    <a:schemeClr val="tx1"/>
                  </a:solidFill>
                  <a:effectLst/>
                  <a:latin typeface="+mn-lt"/>
                  <a:ea typeface="+mn-ea"/>
                  <a:cs typeface="+mn-cs"/>
                </a:endParaRPr>
              </a:p>
              <a:p>
                <a:r>
                  <a:rPr lang="ar-AE" sz="1200" i="0" kern="1200">
                    <a:solidFill>
                      <a:schemeClr val="tx1"/>
                    </a:solidFill>
                    <a:latin typeface="+mn-lt"/>
                    <a:ea typeface="+mn-ea"/>
                    <a:cs typeface="+mn-cs"/>
                  </a:rPr>
                  <a:t>𝑓 ̂(𝑥_0 )−𝐸[𝑓 ̂(𝑥_0 )]</a:t>
                </a:r>
                <a:endParaRPr lang="ar-AE" dirty="0"/>
              </a:p>
              <a:p>
                <a:r>
                  <a:rPr lang="en-IN" sz="1200" b="0" i="0" u="none" strike="noStrike" kern="1200" dirty="0">
                    <a:solidFill>
                      <a:schemeClr val="tx1"/>
                    </a:solidFill>
                    <a:effectLst/>
                    <a:latin typeface="+mn-lt"/>
                    <a:ea typeface="+mn-ea"/>
                    <a:cs typeface="+mn-cs"/>
                  </a:rPr>
                  <a:t>This measures how far one particular prediction is from the “average prediction.”</a:t>
                </a:r>
              </a:p>
              <a:p>
                <a:pPr marL="228600" indent="-228600">
                  <a:buFont typeface="+mj-lt"/>
                  <a:buAutoNum type="arabicPeriod"/>
                </a:pPr>
                <a:endParaRPr lang="en-IN" sz="1200" b="0" i="0" u="none" strike="noStrike"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5"/>
          </p:nvPr>
        </p:nvSpPr>
        <p:spPr/>
        <p:txBody>
          <a:bodyPr/>
          <a:lstStyle/>
          <a:p>
            <a:fld id="{1A01344F-25B0-4048-A041-ACEF571164EA}" type="slidenum">
              <a:rPr lang="en-US" smtClean="0"/>
              <a:t>57</a:t>
            </a:fld>
            <a:endParaRPr lang="en-US"/>
          </a:p>
        </p:txBody>
      </p:sp>
    </p:spTree>
    <p:extLst>
      <p:ext uri="{BB962C8B-B14F-4D97-AF65-F5344CB8AC3E}">
        <p14:creationId xmlns:p14="http://schemas.microsoft.com/office/powerpoint/2010/main" val="794859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Straight line → underfitting.</a:t>
            </a:r>
          </a:p>
          <a:p>
            <a:r>
              <a:rPr lang="en-IN" dirty="0"/>
              <a:t>10th-degree polynomial → overfitting.</a:t>
            </a:r>
          </a:p>
          <a:p>
            <a:r>
              <a:rPr lang="en-IN" dirty="0"/>
              <a:t>Best model is somewhere in between.</a:t>
            </a:r>
          </a:p>
          <a:p>
            <a:r>
              <a:rPr lang="en-IN" dirty="0"/>
              <a:t>98% train vs 65% test → overfitting.</a:t>
            </a:r>
          </a:p>
          <a:p>
            <a:r>
              <a:rPr lang="en-IN" dirty="0"/>
              <a:t>Fix with </a:t>
            </a:r>
            <a:r>
              <a:rPr lang="en-IN" b="1" dirty="0"/>
              <a:t>regularization, more data, or simpler models</a:t>
            </a:r>
            <a:r>
              <a:rPr lang="en-IN" dirty="0"/>
              <a:t>.</a:t>
            </a:r>
          </a:p>
          <a:p>
            <a:endParaRPr lang="en-US" dirty="0"/>
          </a:p>
        </p:txBody>
      </p:sp>
      <p:sp>
        <p:nvSpPr>
          <p:cNvPr id="4" name="Slide Number Placeholder 3"/>
          <p:cNvSpPr>
            <a:spLocks noGrp="1"/>
          </p:cNvSpPr>
          <p:nvPr>
            <p:ph type="sldNum" sz="quarter" idx="5"/>
          </p:nvPr>
        </p:nvSpPr>
        <p:spPr/>
        <p:txBody>
          <a:bodyPr/>
          <a:lstStyle/>
          <a:p>
            <a:fld id="{1A01344F-25B0-4048-A041-ACEF571164EA}" type="slidenum">
              <a:rPr lang="en-US" smtClean="0"/>
              <a:t>64</a:t>
            </a:fld>
            <a:endParaRPr lang="en-US"/>
          </a:p>
        </p:txBody>
      </p:sp>
    </p:spTree>
    <p:extLst>
      <p:ext uri="{BB962C8B-B14F-4D97-AF65-F5344CB8AC3E}">
        <p14:creationId xmlns:p14="http://schemas.microsoft.com/office/powerpoint/2010/main" val="2536048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How to handle these problems?</a:t>
            </a:r>
          </a:p>
          <a:p>
            <a:r>
              <a:rPr lang="en-IN" b="1" dirty="0"/>
              <a:t>Incomplete → mean/median Imputation (fill missing values)</a:t>
            </a:r>
            <a:endParaRPr lang="en-IN" dirty="0"/>
          </a:p>
          <a:p>
            <a:r>
              <a:rPr lang="en-IN" b="1" dirty="0"/>
              <a:t>Noisy → Outlier detection using boxplot</a:t>
            </a:r>
          </a:p>
          <a:p>
            <a:r>
              <a:rPr lang="en-IN" b="1" dirty="0"/>
              <a:t>Inconsistent → Standardization of format(m/f), cross-check rules(age proper according to the rules)</a:t>
            </a:r>
            <a:endParaRPr lang="en-IN" dirty="0"/>
          </a:p>
          <a:p>
            <a:r>
              <a:rPr lang="en-IN" b="1" dirty="0"/>
              <a:t>Unstructured → Convert into structured features or vector format (</a:t>
            </a:r>
            <a:r>
              <a:rPr lang="en-IN" b="1" dirty="0" err="1"/>
              <a:t>BoW</a:t>
            </a:r>
            <a:r>
              <a:rPr lang="en-IN" b="1" dirty="0"/>
              <a:t>, stop-word </a:t>
            </a:r>
            <a:r>
              <a:rPr lang="en-IN" b="1" dirty="0" err="1"/>
              <a:t>removal,stemming</a:t>
            </a:r>
            <a:r>
              <a:rPr lang="en-IN" b="1" dirty="0"/>
              <a:t>, etc )</a:t>
            </a:r>
            <a:endParaRPr lang="en-IN" dirty="0"/>
          </a:p>
          <a:p>
            <a:endParaRPr lang="en-US" dirty="0"/>
          </a:p>
        </p:txBody>
      </p:sp>
      <p:sp>
        <p:nvSpPr>
          <p:cNvPr id="4" name="Slide Number Placeholder 3"/>
          <p:cNvSpPr>
            <a:spLocks noGrp="1"/>
          </p:cNvSpPr>
          <p:nvPr>
            <p:ph type="sldNum" sz="quarter" idx="5"/>
          </p:nvPr>
        </p:nvSpPr>
        <p:spPr/>
        <p:txBody>
          <a:bodyPr/>
          <a:lstStyle/>
          <a:p>
            <a:fld id="{D9077945-1BD3-4A42-A33D-9C02A77DE8F7}" type="slidenum">
              <a:rPr lang="en-US" smtClean="0"/>
              <a:t>6</a:t>
            </a:fld>
            <a:endParaRPr lang="en-US"/>
          </a:p>
        </p:txBody>
      </p:sp>
    </p:spTree>
    <p:extLst>
      <p:ext uri="{BB962C8B-B14F-4D97-AF65-F5344CB8AC3E}">
        <p14:creationId xmlns:p14="http://schemas.microsoft.com/office/powerpoint/2010/main" val="1982837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IN" sz="1200" b="1" i="0" u="none" strike="noStrike" kern="1200" dirty="0">
                    <a:solidFill>
                      <a:schemeClr val="tx1"/>
                    </a:solidFill>
                    <a:effectLst/>
                    <a:latin typeface="+mn-lt"/>
                    <a:ea typeface="+mn-ea"/>
                    <a:cs typeface="+mn-cs"/>
                  </a:rPr>
                  <a:t>Motivation for PCA</a:t>
                </a:r>
              </a:p>
              <a:p>
                <a:r>
                  <a:rPr lang="en-IN" sz="1200" b="0" i="0" u="none" strike="noStrike" kern="1200" dirty="0">
                    <a:solidFill>
                      <a:schemeClr val="tx1"/>
                    </a:solidFill>
                    <a:effectLst/>
                    <a:latin typeface="+mn-lt"/>
                    <a:ea typeface="+mn-ea"/>
                    <a:cs typeface="+mn-cs"/>
                  </a:rPr>
                  <a:t>Suppose we have:</a:t>
                </a:r>
              </a:p>
              <a:p>
                <a:r>
                  <a:rPr lang="en-IN" sz="1200" b="1" i="0" u="none" strike="noStrike" kern="1200" dirty="0">
                    <a:solidFill>
                      <a:schemeClr val="tx1"/>
                    </a:solidFill>
                    <a:effectLst/>
                    <a:latin typeface="+mn-lt"/>
                    <a:ea typeface="+mn-ea"/>
                    <a:cs typeface="+mn-cs"/>
                  </a:rPr>
                  <a:t>n observations</a:t>
                </a:r>
                <a:r>
                  <a:rPr lang="en-IN" sz="1200" b="0" i="0" u="none" strike="noStrike" kern="1200" dirty="0">
                    <a:solidFill>
                      <a:schemeClr val="tx1"/>
                    </a:solidFill>
                    <a:effectLst/>
                    <a:latin typeface="+mn-lt"/>
                    <a:ea typeface="+mn-ea"/>
                    <a:cs typeface="+mn-cs"/>
                  </a:rPr>
                  <a:t> (rows, i.e., data points)</a:t>
                </a:r>
              </a:p>
              <a:p>
                <a:r>
                  <a:rPr lang="en-IN" sz="1200" b="1" i="0" u="none" strike="noStrike" kern="1200" dirty="0">
                    <a:solidFill>
                      <a:schemeClr val="tx1"/>
                    </a:solidFill>
                    <a:effectLst/>
                    <a:latin typeface="+mn-lt"/>
                    <a:ea typeface="+mn-ea"/>
                    <a:cs typeface="+mn-cs"/>
                  </a:rPr>
                  <a:t>p features</a:t>
                </a:r>
                <a:r>
                  <a:rPr lang="en-IN" sz="1200" b="0" i="0" u="none" strike="noStrike" kern="1200" dirty="0">
                    <a:solidFill>
                      <a:schemeClr val="tx1"/>
                    </a:solidFill>
                    <a:effectLst/>
                    <a:latin typeface="+mn-lt"/>
                    <a:ea typeface="+mn-ea"/>
                    <a:cs typeface="+mn-cs"/>
                  </a:rPr>
                  <a:t> (columns, i.e., variables </a:t>
                </a:r>
                <a14:m>
                  <m:oMath xmlns:m="http://schemas.openxmlformats.org/officeDocument/2006/math">
                    <m:sSub>
                      <m:sSubPr>
                        <m:ctrlPr>
                          <a:rPr lang="ar-AE" sz="1200" kern="1200">
                            <a:solidFill>
                              <a:schemeClr val="tx1"/>
                            </a:solidFill>
                            <a:latin typeface="+mn-lt"/>
                            <a:ea typeface="+mn-ea"/>
                            <a:cs typeface="+mn-cs"/>
                          </a:rPr>
                        </m:ctrlPr>
                      </m:sSubPr>
                      <m:e>
                        <m:r>
                          <a:rPr lang="ar-AE" sz="1200" i="1" kern="1200">
                            <a:solidFill>
                              <a:schemeClr val="tx1"/>
                            </a:solidFill>
                            <a:latin typeface="+mn-lt"/>
                            <a:ea typeface="+mn-ea"/>
                            <a:cs typeface="+mn-cs"/>
                          </a:rPr>
                          <m:t>𝑋</m:t>
                        </m:r>
                      </m:e>
                      <m:sub>
                        <m:r>
                          <a:rPr lang="ar-AE" sz="1200" i="0" kern="1200">
                            <a:solidFill>
                              <a:schemeClr val="tx1"/>
                            </a:solidFill>
                            <a:latin typeface="+mn-lt"/>
                            <a:ea typeface="+mn-ea"/>
                            <a:cs typeface="+mn-cs"/>
                          </a:rPr>
                          <m:t>1</m:t>
                        </m:r>
                      </m:sub>
                    </m:sSub>
                    <m:r>
                      <a:rPr lang="ar-AE" sz="1200" i="0" kern="1200">
                        <a:solidFill>
                          <a:schemeClr val="tx1"/>
                        </a:solidFill>
                        <a:latin typeface="+mn-lt"/>
                        <a:ea typeface="+mn-ea"/>
                        <a:cs typeface="+mn-cs"/>
                      </a:rPr>
                      <m:t>,</m:t>
                    </m:r>
                    <m:sSub>
                      <m:sSubPr>
                        <m:ctrlPr>
                          <a:rPr lang="ar-AE" sz="1200" i="1" kern="1200">
                            <a:solidFill>
                              <a:schemeClr val="tx1"/>
                            </a:solidFill>
                            <a:latin typeface="+mn-lt"/>
                            <a:ea typeface="+mn-ea"/>
                            <a:cs typeface="+mn-cs"/>
                          </a:rPr>
                        </m:ctrlPr>
                      </m:sSubPr>
                      <m:e>
                        <m:r>
                          <a:rPr lang="ar-AE" sz="1200" i="1" kern="1200">
                            <a:solidFill>
                              <a:schemeClr val="tx1"/>
                            </a:solidFill>
                            <a:latin typeface="+mn-lt"/>
                            <a:ea typeface="+mn-ea"/>
                            <a:cs typeface="+mn-cs"/>
                          </a:rPr>
                          <m:t>𝑋</m:t>
                        </m:r>
                      </m:e>
                      <m:sub>
                        <m:r>
                          <a:rPr lang="ar-AE" sz="1200" i="0" kern="1200">
                            <a:solidFill>
                              <a:schemeClr val="tx1"/>
                            </a:solidFill>
                            <a:latin typeface="+mn-lt"/>
                            <a:ea typeface="+mn-ea"/>
                            <a:cs typeface="+mn-cs"/>
                          </a:rPr>
                          <m:t>2</m:t>
                        </m:r>
                      </m:sub>
                    </m:sSub>
                    <m:r>
                      <a:rPr lang="ar-AE" sz="1200" i="0" kern="1200">
                        <a:solidFill>
                          <a:schemeClr val="tx1"/>
                        </a:solidFill>
                        <a:latin typeface="+mn-lt"/>
                        <a:ea typeface="+mn-ea"/>
                        <a:cs typeface="+mn-cs"/>
                      </a:rPr>
                      <m:t>,…,</m:t>
                    </m:r>
                    <m:sSub>
                      <m:sSubPr>
                        <m:ctrlPr>
                          <a:rPr lang="ar-AE" sz="1200" i="1" kern="1200">
                            <a:solidFill>
                              <a:schemeClr val="tx1"/>
                            </a:solidFill>
                            <a:latin typeface="+mn-lt"/>
                            <a:ea typeface="+mn-ea"/>
                            <a:cs typeface="+mn-cs"/>
                          </a:rPr>
                        </m:ctrlPr>
                      </m:sSubPr>
                      <m:e>
                        <m:r>
                          <a:rPr lang="ar-AE" sz="1200" i="1" kern="1200">
                            <a:solidFill>
                              <a:schemeClr val="tx1"/>
                            </a:solidFill>
                            <a:latin typeface="+mn-lt"/>
                            <a:ea typeface="+mn-ea"/>
                            <a:cs typeface="+mn-cs"/>
                          </a:rPr>
                          <m:t>𝑋</m:t>
                        </m:r>
                      </m:e>
                      <m:sub>
                        <m:r>
                          <a:rPr lang="ar-AE" sz="1200" i="1" kern="1200">
                            <a:solidFill>
                              <a:schemeClr val="tx1"/>
                            </a:solidFill>
                            <a:latin typeface="+mn-lt"/>
                            <a:ea typeface="+mn-ea"/>
                            <a:cs typeface="+mn-cs"/>
                          </a:rPr>
                          <m:t>𝑝</m:t>
                        </m:r>
                      </m:sub>
                    </m:sSub>
                  </m:oMath>
                </a14:m>
                <a:endParaRPr lang="ar-AE" sz="1200" b="0" i="0" u="none" strike="noStrike" kern="1200" dirty="0">
                  <a:solidFill>
                    <a:schemeClr val="tx1"/>
                  </a:solidFill>
                  <a:effectLst/>
                  <a:latin typeface="+mn-lt"/>
                  <a:ea typeface="+mn-ea"/>
                  <a:cs typeface="+mn-cs"/>
                </a:endParaRPr>
              </a:p>
              <a:p>
                <a:br>
                  <a:rPr lang="ar-AE" dirty="0"/>
                </a:br>
                <a:endParaRPr lang="ar-AE" dirty="0"/>
              </a:p>
              <a:p>
                <a:r>
                  <a:rPr lang="ar-AE" sz="1200" b="1" i="0" u="none" strike="noStrike" kern="1200" dirty="0">
                    <a:solidFill>
                      <a:schemeClr val="tx1"/>
                    </a:solidFill>
                    <a:effectLst/>
                    <a:latin typeface="+mn-lt"/>
                    <a:ea typeface="+mn-ea"/>
                    <a:cs typeface="+mn-cs"/>
                  </a:rPr>
                  <a:t>1. </a:t>
                </a:r>
                <a:r>
                  <a:rPr lang="en-IN" sz="1200" b="1" i="0" u="none" strike="noStrike" kern="1200" dirty="0">
                    <a:solidFill>
                      <a:schemeClr val="tx1"/>
                    </a:solidFill>
                    <a:effectLst/>
                    <a:latin typeface="+mn-lt"/>
                    <a:ea typeface="+mn-ea"/>
                    <a:cs typeface="+mn-cs"/>
                  </a:rPr>
                  <a:t>First Attempt: Scatterplots</a:t>
                </a:r>
              </a:p>
              <a:p>
                <a:r>
                  <a:rPr lang="en-IN" sz="1200" b="0" i="0" u="none" strike="noStrike" kern="1200" dirty="0">
                    <a:solidFill>
                      <a:schemeClr val="tx1"/>
                    </a:solidFill>
                    <a:effectLst/>
                    <a:latin typeface="+mn-lt"/>
                    <a:ea typeface="+mn-ea"/>
                    <a:cs typeface="+mn-cs"/>
                  </a:rPr>
                  <a:t>To understand the relationship between variables, a natural approach is to </a:t>
                </a:r>
                <a:r>
                  <a:rPr lang="en-IN" sz="1200" b="1" i="0" u="none" strike="noStrike" kern="1200" dirty="0">
                    <a:solidFill>
                      <a:schemeClr val="tx1"/>
                    </a:solidFill>
                    <a:effectLst/>
                    <a:latin typeface="+mn-lt"/>
                    <a:ea typeface="+mn-ea"/>
                    <a:cs typeface="+mn-cs"/>
                  </a:rPr>
                  <a:t>plot one feature against another</a:t>
                </a:r>
                <a:r>
                  <a:rPr lang="en-IN" sz="1200" b="0" i="0" u="none" strike="noStrike" kern="1200" dirty="0">
                    <a:solidFill>
                      <a:schemeClr val="tx1"/>
                    </a:solidFill>
                    <a:effectLst/>
                    <a:latin typeface="+mn-lt"/>
                    <a:ea typeface="+mn-ea"/>
                    <a:cs typeface="+mn-cs"/>
                  </a:rPr>
                  <a:t>.</a:t>
                </a:r>
              </a:p>
              <a:p>
                <a:r>
                  <a:rPr lang="en-IN" sz="1200" b="0" i="0" u="none" strike="noStrike" kern="1200" dirty="0">
                    <a:solidFill>
                      <a:schemeClr val="tx1"/>
                    </a:solidFill>
                    <a:effectLst/>
                    <a:latin typeface="+mn-lt"/>
                    <a:ea typeface="+mn-ea"/>
                    <a:cs typeface="+mn-cs"/>
                  </a:rPr>
                  <a:t>Example: If you have </a:t>
                </a:r>
                <a:r>
                  <a:rPr lang="en-IN" sz="1200" b="1" i="0" u="none" strike="noStrike" kern="1200" dirty="0">
                    <a:solidFill>
                      <a:schemeClr val="tx1"/>
                    </a:solidFill>
                    <a:effectLst/>
                    <a:latin typeface="+mn-lt"/>
                    <a:ea typeface="+mn-ea"/>
                    <a:cs typeface="+mn-cs"/>
                  </a:rPr>
                  <a:t>2 features (Height, Weight)</a:t>
                </a:r>
                <a:r>
                  <a:rPr lang="en-IN" sz="1200" b="0" i="0" u="none" strike="noStrike" kern="1200" dirty="0">
                    <a:solidFill>
                      <a:schemeClr val="tx1"/>
                    </a:solidFill>
                    <a:effectLst/>
                    <a:latin typeface="+mn-lt"/>
                    <a:ea typeface="+mn-ea"/>
                    <a:cs typeface="+mn-cs"/>
                  </a:rPr>
                  <a:t> → you can easily make </a:t>
                </a:r>
                <a:r>
                  <a:rPr lang="en-IN" sz="1200" b="1" i="0" u="none" strike="noStrike" kern="1200" dirty="0">
                    <a:solidFill>
                      <a:schemeClr val="tx1"/>
                    </a:solidFill>
                    <a:effectLst/>
                    <a:latin typeface="+mn-lt"/>
                    <a:ea typeface="+mn-ea"/>
                    <a:cs typeface="+mn-cs"/>
                  </a:rPr>
                  <a:t>one scatterplot</a:t>
                </a:r>
                <a:r>
                  <a:rPr lang="en-IN" sz="1200" b="0" i="0" u="none" strike="noStrike" kern="1200" dirty="0">
                    <a:solidFill>
                      <a:schemeClr val="tx1"/>
                    </a:solidFill>
                    <a:effectLst/>
                    <a:latin typeface="+mn-lt"/>
                    <a:ea typeface="+mn-ea"/>
                    <a:cs typeface="+mn-cs"/>
                  </a:rPr>
                  <a:t> of Weight vs Height.</a:t>
                </a:r>
              </a:p>
              <a:p>
                <a:r>
                  <a:rPr lang="en-IN" sz="1200" b="0" i="0" u="none" strike="noStrike" kern="1200" dirty="0">
                    <a:solidFill>
                      <a:schemeClr val="tx1"/>
                    </a:solidFill>
                    <a:effectLst/>
                    <a:latin typeface="+mn-lt"/>
                    <a:ea typeface="+mn-ea"/>
                    <a:cs typeface="+mn-cs"/>
                  </a:rPr>
                  <a:t>If you have </a:t>
                </a:r>
                <a:r>
                  <a:rPr lang="en-IN" sz="1200" b="1" i="0" u="none" strike="noStrike" kern="1200" dirty="0">
                    <a:solidFill>
                      <a:schemeClr val="tx1"/>
                    </a:solidFill>
                    <a:effectLst/>
                    <a:latin typeface="+mn-lt"/>
                    <a:ea typeface="+mn-ea"/>
                    <a:cs typeface="+mn-cs"/>
                  </a:rPr>
                  <a:t>3 features (Height, Weight, Age)</a:t>
                </a:r>
                <a:r>
                  <a:rPr lang="en-IN" sz="1200" b="0" i="0" u="none" strike="noStrike" kern="1200" dirty="0">
                    <a:solidFill>
                      <a:schemeClr val="tx1"/>
                    </a:solidFill>
                    <a:effectLst/>
                    <a:latin typeface="+mn-lt"/>
                    <a:ea typeface="+mn-ea"/>
                    <a:cs typeface="+mn-cs"/>
                  </a:rPr>
                  <a:t> → you can make:</a:t>
                </a:r>
              </a:p>
              <a:p>
                <a:pPr lvl="1"/>
                <a:r>
                  <a:rPr lang="en-IN" sz="1200" b="0" i="0" u="none" strike="noStrike" kern="1200" dirty="0">
                    <a:solidFill>
                      <a:schemeClr val="tx1"/>
                    </a:solidFill>
                    <a:effectLst/>
                    <a:latin typeface="+mn-lt"/>
                    <a:ea typeface="+mn-ea"/>
                    <a:cs typeface="+mn-cs"/>
                  </a:rPr>
                  <a:t>Height vs Weight</a:t>
                </a:r>
              </a:p>
              <a:p>
                <a:pPr lvl="1"/>
                <a:r>
                  <a:rPr lang="en-IN" sz="1200" b="0" i="0" u="none" strike="noStrike" kern="1200" dirty="0">
                    <a:solidFill>
                      <a:schemeClr val="tx1"/>
                    </a:solidFill>
                    <a:effectLst/>
                    <a:latin typeface="+mn-lt"/>
                    <a:ea typeface="+mn-ea"/>
                    <a:cs typeface="+mn-cs"/>
                  </a:rPr>
                  <a:t>Height vs Age</a:t>
                </a:r>
              </a:p>
              <a:p>
                <a:pPr lvl="1"/>
                <a:r>
                  <a:rPr lang="en-IN" sz="1200" b="0" i="0" u="none" strike="noStrike" kern="1200" dirty="0">
                    <a:solidFill>
                      <a:schemeClr val="tx1"/>
                    </a:solidFill>
                    <a:effectLst/>
                    <a:latin typeface="+mn-lt"/>
                    <a:ea typeface="+mn-ea"/>
                    <a:cs typeface="+mn-cs"/>
                  </a:rPr>
                  <a:t>Weight vs Age</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 i.e., </a:t>
                </a:r>
                <a:r>
                  <a:rPr lang="en-IN" sz="1200" b="1" i="0" u="none" strike="noStrike" kern="1200" dirty="0">
                    <a:solidFill>
                      <a:schemeClr val="tx1"/>
                    </a:solidFill>
                    <a:effectLst/>
                    <a:latin typeface="+mn-lt"/>
                    <a:ea typeface="+mn-ea"/>
                    <a:cs typeface="+mn-cs"/>
                  </a:rPr>
                  <a:t>3 scatterplots.</a:t>
                </a:r>
                <a:endParaRPr lang="en-IN" sz="1200" b="0" i="0" u="none" strike="noStrike" kern="1200" dirty="0">
                  <a:solidFill>
                    <a:schemeClr val="tx1"/>
                  </a:solidFill>
                  <a:effectLst/>
                  <a:latin typeface="+mn-lt"/>
                  <a:ea typeface="+mn-ea"/>
                  <a:cs typeface="+mn-cs"/>
                </a:endParaRPr>
              </a:p>
              <a:p>
                <a:r>
                  <a:rPr lang="en-IN" sz="1200" b="0" i="0" u="none" strike="noStrike" kern="1200" dirty="0">
                    <a:solidFill>
                      <a:schemeClr val="tx1"/>
                    </a:solidFill>
                    <a:effectLst/>
                    <a:latin typeface="+mn-lt"/>
                    <a:ea typeface="+mn-ea"/>
                    <a:cs typeface="+mn-cs"/>
                  </a:rPr>
                  <a:t>So the question is:</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 In general, how many distinct scatterplots (pairs of features) can you make when you have </a:t>
                </a:r>
                <a:r>
                  <a:rPr lang="en-IN" sz="1200" b="1" i="0" u="none" strike="noStrike" kern="1200" dirty="0">
                    <a:solidFill>
                      <a:schemeClr val="tx1"/>
                    </a:solidFill>
                    <a:effectLst/>
                    <a:latin typeface="+mn-lt"/>
                    <a:ea typeface="+mn-ea"/>
                    <a:cs typeface="+mn-cs"/>
                  </a:rPr>
                  <a:t>p features</a:t>
                </a:r>
                <a:r>
                  <a:rPr lang="en-IN" sz="1200" b="0" i="0" u="none" strike="noStrike" kern="1200" dirty="0">
                    <a:solidFill>
                      <a:schemeClr val="tx1"/>
                    </a:solidFill>
                    <a:effectLst/>
                    <a:latin typeface="+mn-lt"/>
                    <a:ea typeface="+mn-ea"/>
                    <a:cs typeface="+mn-cs"/>
                  </a:rPr>
                  <a:t>?</a:t>
                </a:r>
              </a:p>
              <a:p>
                <a:endParaRPr lang="en-IN" dirty="0"/>
              </a:p>
              <a:p>
                <a:r>
                  <a:rPr lang="en-IN" sz="1200" b="1" i="0" u="none" strike="noStrike" kern="1200" dirty="0">
                    <a:solidFill>
                      <a:schemeClr val="tx1"/>
                    </a:solidFill>
                    <a:effectLst/>
                    <a:latin typeface="+mn-lt"/>
                    <a:ea typeface="+mn-ea"/>
                    <a:cs typeface="+mn-cs"/>
                  </a:rPr>
                  <a:t>2. Deriving the Formula</a:t>
                </a:r>
              </a:p>
              <a:p>
                <a:r>
                  <a:rPr lang="en-IN" sz="1200" b="0" i="0" u="none" strike="noStrike" kern="1200" dirty="0">
                    <a:solidFill>
                      <a:schemeClr val="tx1"/>
                    </a:solidFill>
                    <a:effectLst/>
                    <a:latin typeface="+mn-lt"/>
                    <a:ea typeface="+mn-ea"/>
                    <a:cs typeface="+mn-cs"/>
                  </a:rPr>
                  <a:t>Each scatterplot uses a </a:t>
                </a:r>
                <a:r>
                  <a:rPr lang="en-IN" sz="1200" b="1" i="0" u="none" strike="noStrike" kern="1200" dirty="0">
                    <a:solidFill>
                      <a:schemeClr val="tx1"/>
                    </a:solidFill>
                    <a:effectLst/>
                    <a:latin typeface="+mn-lt"/>
                    <a:ea typeface="+mn-ea"/>
                    <a:cs typeface="+mn-cs"/>
                  </a:rPr>
                  <a:t>pair of features</a:t>
                </a:r>
                <a:r>
                  <a:rPr lang="en-IN" sz="1200" b="0" i="0" u="none" strike="noStrike" kern="1200" dirty="0">
                    <a:solidFill>
                      <a:schemeClr val="tx1"/>
                    </a:solidFill>
                    <a:effectLst/>
                    <a:latin typeface="+mn-lt"/>
                    <a:ea typeface="+mn-ea"/>
                    <a:cs typeface="+mn-cs"/>
                  </a:rPr>
                  <a:t>.</a:t>
                </a:r>
              </a:p>
              <a:p>
                <a:r>
                  <a:rPr lang="en-IN" sz="1200" b="0" i="0" u="none" strike="noStrike" kern="1200" dirty="0">
                    <a:solidFill>
                      <a:schemeClr val="tx1"/>
                    </a:solidFill>
                    <a:effectLst/>
                    <a:latin typeface="+mn-lt"/>
                    <a:ea typeface="+mn-ea"/>
                    <a:cs typeface="+mn-cs"/>
                  </a:rPr>
                  <a:t>The total number of </a:t>
                </a:r>
                <a:r>
                  <a:rPr lang="en-IN" sz="1200" b="1" i="0" u="none" strike="noStrike" kern="1200" dirty="0">
                    <a:solidFill>
                      <a:schemeClr val="tx1"/>
                    </a:solidFill>
                    <a:effectLst/>
                    <a:latin typeface="+mn-lt"/>
                    <a:ea typeface="+mn-ea"/>
                    <a:cs typeface="+mn-cs"/>
                  </a:rPr>
                  <a:t>pairs</a:t>
                </a:r>
                <a:r>
                  <a:rPr lang="en-IN" sz="1200" b="0" i="0" u="none" strike="noStrike" kern="1200" dirty="0">
                    <a:solidFill>
                      <a:schemeClr val="tx1"/>
                    </a:solidFill>
                    <a:effectLst/>
                    <a:latin typeface="+mn-lt"/>
                    <a:ea typeface="+mn-ea"/>
                    <a:cs typeface="+mn-cs"/>
                  </a:rPr>
                  <a:t> you can choose from </a:t>
                </a:r>
                <a:r>
                  <a:rPr lang="en-IN" sz="1200" b="1" i="0" u="none" strike="noStrike" kern="1200" dirty="0">
                    <a:solidFill>
                      <a:schemeClr val="tx1"/>
                    </a:solidFill>
                    <a:effectLst/>
                    <a:latin typeface="+mn-lt"/>
                    <a:ea typeface="+mn-ea"/>
                    <a:cs typeface="+mn-cs"/>
                  </a:rPr>
                  <a:t>p features</a:t>
                </a:r>
                <a:r>
                  <a:rPr lang="en-IN" sz="1200" b="0" i="0" u="none" strike="noStrike" kern="1200" dirty="0">
                    <a:solidFill>
                      <a:schemeClr val="tx1"/>
                    </a:solidFill>
                    <a:effectLst/>
                    <a:latin typeface="+mn-lt"/>
                    <a:ea typeface="+mn-ea"/>
                    <a:cs typeface="+mn-cs"/>
                  </a:rPr>
                  <a:t> = </a:t>
                </a:r>
                <a:r>
                  <a:rPr lang="en-IN" sz="1200" b="1" i="0" u="none" strike="noStrike" kern="1200" dirty="0">
                    <a:solidFill>
                      <a:schemeClr val="tx1"/>
                    </a:solidFill>
                    <a:effectLst/>
                    <a:latin typeface="+mn-lt"/>
                    <a:ea typeface="+mn-ea"/>
                    <a:cs typeface="+mn-cs"/>
                  </a:rPr>
                  <a:t>combinations of p taken 2 at a time</a:t>
                </a:r>
                <a:r>
                  <a:rPr lang="en-IN" sz="1200" b="0" i="0" u="none" strike="noStrike" kern="1200" dirty="0">
                    <a:solidFill>
                      <a:schemeClr val="tx1"/>
                    </a:solidFill>
                    <a:effectLst/>
                    <a:latin typeface="+mn-lt"/>
                    <a:ea typeface="+mn-ea"/>
                    <a:cs typeface="+mn-cs"/>
                  </a:rPr>
                  <a:t>.</a:t>
                </a:r>
              </a:p>
              <a:p>
                <a:r>
                  <a:rPr lang="en-IN" sz="1200" b="0" i="0" u="none" strike="noStrike" kern="1200" dirty="0">
                    <a:solidFill>
                      <a:schemeClr val="tx1"/>
                    </a:solidFill>
                    <a:effectLst/>
                    <a:latin typeface="+mn-lt"/>
                    <a:ea typeface="+mn-ea"/>
                    <a:cs typeface="+mn-cs"/>
                  </a:rPr>
                  <a:t>This is written as:</a:t>
                </a:r>
              </a:p>
              <a:p>
                <a14:m>
                  <m:oMathPara xmlns:m="http://schemas.openxmlformats.org/officeDocument/2006/math">
                    <m:oMathParaPr>
                      <m:jc m:val="centerGroup"/>
                    </m:oMathParaPr>
                    <m:oMath xmlns:m="http://schemas.openxmlformats.org/officeDocument/2006/math">
                      <m:d>
                        <m:dPr>
                          <m:ctrlPr>
                            <a:rPr lang="ar-AE" sz="1200" kern="1200">
                              <a:solidFill>
                                <a:schemeClr val="tx1"/>
                              </a:solidFill>
                              <a:latin typeface="+mn-lt"/>
                              <a:ea typeface="+mn-ea"/>
                              <a:cs typeface="+mn-cs"/>
                            </a:rPr>
                          </m:ctrlPr>
                        </m:dPr>
                        <m:e>
                          <m:f>
                            <m:fPr>
                              <m:type m:val="noBar"/>
                              <m:ctrlPr>
                                <a:rPr lang="ar-AE" sz="1200" kern="1200">
                                  <a:solidFill>
                                    <a:schemeClr val="tx1"/>
                                  </a:solidFill>
                                  <a:latin typeface="+mn-lt"/>
                                  <a:ea typeface="+mn-ea"/>
                                  <a:cs typeface="+mn-cs"/>
                                </a:rPr>
                              </m:ctrlPr>
                            </m:fPr>
                            <m:num>
                              <m:r>
                                <a:rPr lang="ar-AE" sz="1200" i="1" kern="1200">
                                  <a:solidFill>
                                    <a:schemeClr val="tx1"/>
                                  </a:solidFill>
                                  <a:latin typeface="+mn-lt"/>
                                  <a:ea typeface="+mn-ea"/>
                                  <a:cs typeface="+mn-cs"/>
                                </a:rPr>
                                <m:t>𝑝</m:t>
                              </m:r>
                            </m:num>
                            <m:den>
                              <m:r>
                                <a:rPr lang="ar-AE" sz="1200" i="0" kern="1200">
                                  <a:solidFill>
                                    <a:schemeClr val="tx1"/>
                                  </a:solidFill>
                                  <a:latin typeface="+mn-lt"/>
                                  <a:ea typeface="+mn-ea"/>
                                  <a:cs typeface="+mn-cs"/>
                                </a:rPr>
                                <m:t>2</m:t>
                              </m:r>
                            </m:den>
                          </m:f>
                        </m:e>
                      </m:d>
                      <m:r>
                        <a:rPr lang="ar-AE" sz="1200" i="0" kern="1200">
                          <a:solidFill>
                            <a:schemeClr val="tx1"/>
                          </a:solidFill>
                          <a:latin typeface="+mn-lt"/>
                          <a:ea typeface="+mn-ea"/>
                          <a:cs typeface="+mn-cs"/>
                        </a:rPr>
                        <m:t>=</m:t>
                      </m:r>
                      <m:f>
                        <m:fPr>
                          <m:ctrlPr>
                            <a:rPr lang="ar-AE" sz="1200" i="1" kern="1200">
                              <a:solidFill>
                                <a:schemeClr val="tx1"/>
                              </a:solidFill>
                              <a:latin typeface="+mn-lt"/>
                              <a:ea typeface="+mn-ea"/>
                              <a:cs typeface="+mn-cs"/>
                            </a:rPr>
                          </m:ctrlPr>
                        </m:fPr>
                        <m:num>
                          <m:r>
                            <a:rPr lang="ar-AE" sz="1200" i="1" kern="1200">
                              <a:solidFill>
                                <a:schemeClr val="tx1"/>
                              </a:solidFill>
                              <a:latin typeface="+mn-lt"/>
                              <a:ea typeface="+mn-ea"/>
                              <a:cs typeface="+mn-cs"/>
                            </a:rPr>
                            <m:t>𝑝</m:t>
                          </m:r>
                          <m:r>
                            <a:rPr lang="ar-AE" sz="1200" i="0" kern="1200">
                              <a:solidFill>
                                <a:schemeClr val="tx1"/>
                              </a:solidFill>
                              <a:latin typeface="+mn-lt"/>
                              <a:ea typeface="+mn-ea"/>
                              <a:cs typeface="+mn-cs"/>
                            </a:rPr>
                            <m:t>!</m:t>
                          </m:r>
                        </m:num>
                        <m:den>
                          <m:r>
                            <a:rPr lang="ar-AE" sz="1200" i="0" kern="1200">
                              <a:solidFill>
                                <a:schemeClr val="tx1"/>
                              </a:solidFill>
                              <a:latin typeface="+mn-lt"/>
                              <a:ea typeface="+mn-ea"/>
                              <a:cs typeface="+mn-cs"/>
                            </a:rPr>
                            <m:t>2!</m:t>
                          </m:r>
                          <m:d>
                            <m:dPr>
                              <m:endChr m:val=""/>
                              <m:ctrlPr>
                                <a:rPr lang="ar-AE" sz="1200" i="1" kern="1200">
                                  <a:solidFill>
                                    <a:schemeClr val="tx1"/>
                                  </a:solidFill>
                                  <a:latin typeface="+mn-lt"/>
                                  <a:ea typeface="+mn-ea"/>
                                  <a:cs typeface="+mn-cs"/>
                                </a:rPr>
                              </m:ctrlPr>
                            </m:dPr>
                            <m:e>
                              <m:r>
                                <a:rPr lang="ar-AE" sz="1200" i="1" kern="1200">
                                  <a:solidFill>
                                    <a:schemeClr val="tx1"/>
                                  </a:solidFill>
                                  <a:latin typeface="+mn-lt"/>
                                  <a:ea typeface="+mn-ea"/>
                                  <a:cs typeface="+mn-cs"/>
                                </a:rPr>
                                <m:t>𝑝</m:t>
                              </m:r>
                              <m:r>
                                <a:rPr lang="ar-AE" sz="1200" i="0" kern="1200">
                                  <a:solidFill>
                                    <a:schemeClr val="tx1"/>
                                  </a:solidFill>
                                  <a:latin typeface="+mn-lt"/>
                                  <a:ea typeface="+mn-ea"/>
                                  <a:cs typeface="+mn-cs"/>
                                </a:rPr>
                                <m:t>−2</m:t>
                              </m:r>
                            </m:e>
                          </m:d>
                        </m:den>
                      </m:f>
                    </m:oMath>
                  </m:oMathPara>
                </a14:m>
                <a:endParaRPr lang="ar-AE" dirty="0"/>
              </a:p>
              <a:p>
                <a:r>
                  <a:rPr lang="en-IN" dirty="0"/>
                  <a:t>or </a:t>
                </a:r>
                <a:r>
                  <a:rPr lang="en-IN" b="1" dirty="0"/>
                  <a:t>small p</a:t>
                </a:r>
                <a:r>
                  <a:rPr lang="en-IN" dirty="0"/>
                  <a:t>: manageable.</a:t>
                </a:r>
              </a:p>
              <a:p>
                <a:r>
                  <a:rPr lang="en-IN" dirty="0"/>
                  <a:t>For </a:t>
                </a:r>
                <a:r>
                  <a:rPr lang="en-IN" b="1" dirty="0"/>
                  <a:t>large p (say p = 100)</a:t>
                </a:r>
                <a:r>
                  <a:rPr lang="en-IN" dirty="0"/>
                  <a:t>:</a:t>
                </a:r>
                <a:br>
                  <a:rPr lang="en-IN" dirty="0"/>
                </a:br>
                <a14:m>
                  <m:oMath xmlns:m="http://schemas.openxmlformats.org/officeDocument/2006/math">
                    <m:d>
                      <m:dPr>
                        <m:ctrlPr>
                          <a:rPr lang="ar-AE" sz="1200" kern="1200">
                            <a:solidFill>
                              <a:schemeClr val="tx1"/>
                            </a:solidFill>
                            <a:latin typeface="+mn-lt"/>
                            <a:ea typeface="+mn-ea"/>
                            <a:cs typeface="+mn-cs"/>
                          </a:rPr>
                        </m:ctrlPr>
                      </m:dPr>
                      <m:e>
                        <m:f>
                          <m:fPr>
                            <m:type m:val="noBar"/>
                            <m:ctrlPr>
                              <a:rPr lang="ar-AE" sz="1200" kern="1200">
                                <a:solidFill>
                                  <a:schemeClr val="tx1"/>
                                </a:solidFill>
                                <a:latin typeface="+mn-lt"/>
                                <a:ea typeface="+mn-ea"/>
                                <a:cs typeface="+mn-cs"/>
                              </a:rPr>
                            </m:ctrlPr>
                          </m:fPr>
                          <m:num>
                            <m:r>
                              <a:rPr lang="ar-AE" sz="1200" kern="1200">
                                <a:solidFill>
                                  <a:schemeClr val="tx1"/>
                                </a:solidFill>
                                <a:latin typeface="+mn-lt"/>
                                <a:ea typeface="+mn-ea"/>
                                <a:cs typeface="+mn-cs"/>
                              </a:rPr>
                              <m:t>100</m:t>
                            </m:r>
                          </m:num>
                          <m:den>
                            <m:r>
                              <a:rPr lang="ar-AE" sz="1200" i="0" kern="1200">
                                <a:solidFill>
                                  <a:schemeClr val="tx1"/>
                                </a:solidFill>
                                <a:latin typeface="+mn-lt"/>
                                <a:ea typeface="+mn-ea"/>
                                <a:cs typeface="+mn-cs"/>
                              </a:rPr>
                              <m:t>2</m:t>
                            </m:r>
                          </m:den>
                        </m:f>
                      </m:e>
                    </m:d>
                    <m:r>
                      <a:rPr lang="ar-AE" sz="1200" i="0" kern="1200">
                        <a:solidFill>
                          <a:schemeClr val="tx1"/>
                        </a:solidFill>
                        <a:latin typeface="+mn-lt"/>
                        <a:ea typeface="+mn-ea"/>
                        <a:cs typeface="+mn-cs"/>
                      </a:rPr>
                      <m:t>=</m:t>
                    </m:r>
                    <m:f>
                      <m:fPr>
                        <m:ctrlPr>
                          <a:rPr lang="ar-AE" sz="1200" i="1" kern="1200">
                            <a:solidFill>
                              <a:schemeClr val="tx1"/>
                            </a:solidFill>
                            <a:latin typeface="+mn-lt"/>
                            <a:ea typeface="+mn-ea"/>
                            <a:cs typeface="+mn-cs"/>
                          </a:rPr>
                        </m:ctrlPr>
                      </m:fPr>
                      <m:num>
                        <m:r>
                          <a:rPr lang="ar-AE" sz="1200" i="0" kern="1200">
                            <a:solidFill>
                              <a:schemeClr val="tx1"/>
                            </a:solidFill>
                            <a:latin typeface="+mn-lt"/>
                            <a:ea typeface="+mn-ea"/>
                            <a:cs typeface="+mn-cs"/>
                          </a:rPr>
                          <m:t>100×99</m:t>
                        </m:r>
                      </m:num>
                      <m:den>
                        <m:r>
                          <a:rPr lang="ar-AE" sz="1200" i="0" kern="1200">
                            <a:solidFill>
                              <a:schemeClr val="tx1"/>
                            </a:solidFill>
                            <a:latin typeface="+mn-lt"/>
                            <a:ea typeface="+mn-ea"/>
                            <a:cs typeface="+mn-cs"/>
                          </a:rPr>
                          <m:t>2</m:t>
                        </m:r>
                      </m:den>
                    </m:f>
                    <m:r>
                      <a:rPr lang="ar-AE" sz="1200" i="0" kern="1200">
                        <a:solidFill>
                          <a:schemeClr val="tx1"/>
                        </a:solidFill>
                        <a:latin typeface="+mn-lt"/>
                        <a:ea typeface="+mn-ea"/>
                        <a:cs typeface="+mn-cs"/>
                      </a:rPr>
                      <m:t>=4950</m:t>
                    </m:r>
                  </m:oMath>
                </a14:m>
                <a:r>
                  <a:rPr lang="ar-AE" dirty="0"/>
                  <a:t> </a:t>
                </a:r>
                <a:r>
                  <a:rPr lang="en-IN" dirty="0"/>
                  <a:t>scatterplots!</a:t>
                </a:r>
              </a:p>
              <a:p>
                <a:r>
                  <a:rPr lang="en-IN" dirty="0"/>
                  <a:t>Impossible to look at all of them.</a:t>
                </a:r>
              </a:p>
              <a:p>
                <a:r>
                  <a:rPr lang="en-IN" dirty="0"/>
                  <a:t>Each scatterplot only shows </a:t>
                </a:r>
                <a:r>
                  <a:rPr lang="en-IN" b="1" dirty="0"/>
                  <a:t>2 features out of 100</a:t>
                </a:r>
                <a:r>
                  <a:rPr lang="en-IN" dirty="0"/>
                  <a:t> → loses most of the information.</a:t>
                </a:r>
                <a:br>
                  <a:rPr lang="en-IN" dirty="0"/>
                </a:br>
                <a:r>
                  <a:rPr lang="en-IN" sz="1200" b="0" i="0" u="none" strike="noStrike" kern="1200" dirty="0">
                    <a:solidFill>
                      <a:schemeClr val="tx1"/>
                    </a:solidFill>
                    <a:effectLst/>
                    <a:latin typeface="+mn-lt"/>
                    <a:ea typeface="+mn-ea"/>
                    <a:cs typeface="+mn-cs"/>
                  </a:rPr>
                  <a:t>we want to find a </a:t>
                </a:r>
                <a:r>
                  <a:rPr lang="en-IN" sz="1200" b="1" i="0" u="none" strike="noStrike" kern="1200" dirty="0">
                    <a:solidFill>
                      <a:schemeClr val="tx1"/>
                    </a:solidFill>
                    <a:effectLst/>
                    <a:latin typeface="+mn-lt"/>
                    <a:ea typeface="+mn-ea"/>
                    <a:cs typeface="+mn-cs"/>
                  </a:rPr>
                  <a:t>smarter low-dimensional representation</a:t>
                </a:r>
                <a:r>
                  <a:rPr lang="en-IN" sz="1200" b="0" i="0" u="none" strike="noStrike" kern="1200" dirty="0">
                    <a:solidFill>
                      <a:schemeClr val="tx1"/>
                    </a:solidFill>
                    <a:effectLst/>
                    <a:latin typeface="+mn-lt"/>
                    <a:ea typeface="+mn-ea"/>
                    <a:cs typeface="+mn-cs"/>
                  </a:rPr>
                  <a:t> that captures the </a:t>
                </a:r>
                <a:r>
                  <a:rPr lang="en-IN" sz="1200" b="1" i="0" u="none" strike="noStrike" kern="1200" dirty="0">
                    <a:solidFill>
                      <a:schemeClr val="tx1"/>
                    </a:solidFill>
                    <a:effectLst/>
                    <a:latin typeface="+mn-lt"/>
                    <a:ea typeface="+mn-ea"/>
                    <a:cs typeface="+mn-cs"/>
                  </a:rPr>
                  <a:t>essential patterns</a:t>
                </a:r>
                <a:r>
                  <a:rPr lang="en-IN" sz="1200" b="0" i="0" u="none" strike="noStrike" kern="1200" dirty="0">
                    <a:solidFill>
                      <a:schemeClr val="tx1"/>
                    </a:solidFill>
                    <a:effectLst/>
                    <a:latin typeface="+mn-lt"/>
                    <a:ea typeface="+mn-ea"/>
                    <a:cs typeface="+mn-cs"/>
                  </a:rPr>
                  <a:t> in the data.</a:t>
                </a:r>
                <a:br>
                  <a:rPr lang="en-IN" dirty="0"/>
                </a:br>
                <a:r>
                  <a:rPr lang="en-IN" sz="1200" b="0" i="0" u="none" strike="noStrike" kern="1200" dirty="0">
                    <a:solidFill>
                      <a:schemeClr val="tx1"/>
                    </a:solidFill>
                    <a:effectLst/>
                    <a:latin typeface="+mn-lt"/>
                    <a:ea typeface="+mn-ea"/>
                    <a:cs typeface="+mn-cs"/>
                  </a:rPr>
                  <a:t>👉 That’s exactly what </a:t>
                </a:r>
                <a:r>
                  <a:rPr lang="en-IN" sz="1200" b="1" i="0" u="none" strike="noStrike" kern="1200" dirty="0">
                    <a:solidFill>
                      <a:schemeClr val="tx1"/>
                    </a:solidFill>
                    <a:effectLst/>
                    <a:latin typeface="+mn-lt"/>
                    <a:ea typeface="+mn-ea"/>
                    <a:cs typeface="+mn-cs"/>
                  </a:rPr>
                  <a:t>PCA</a:t>
                </a:r>
                <a:r>
                  <a:rPr lang="en-IN" sz="1200" b="0" i="0" u="none" strike="noStrike" kern="1200" dirty="0">
                    <a:solidFill>
                      <a:schemeClr val="tx1"/>
                    </a:solidFill>
                    <a:effectLst/>
                    <a:latin typeface="+mn-lt"/>
                    <a:ea typeface="+mn-ea"/>
                    <a:cs typeface="+mn-cs"/>
                  </a:rPr>
                  <a:t> does: find new axes (principal components) summarizing the maximum variation.</a:t>
                </a:r>
                <a:endParaRPr lang="en-IN" dirty="0"/>
              </a:p>
              <a:p>
                <a:endParaRPr lang="en-US" dirty="0"/>
              </a:p>
            </p:txBody>
          </p:sp>
        </mc:Choice>
        <mc:Fallback>
          <p:sp>
            <p:nvSpPr>
              <p:cNvPr id="3" name="Notes Placeholder 2"/>
              <p:cNvSpPr>
                <a:spLocks noGrp="1"/>
              </p:cNvSpPr>
              <p:nvPr>
                <p:ph type="body" idx="1"/>
              </p:nvPr>
            </p:nvSpPr>
            <p:spPr/>
            <p:txBody>
              <a:bodyPr/>
              <a:lstStyle/>
              <a:p>
                <a:r>
                  <a:rPr lang="en-IN" sz="1200" b="1" i="0" u="none" strike="noStrike" kern="1200" dirty="0">
                    <a:solidFill>
                      <a:schemeClr val="tx1"/>
                    </a:solidFill>
                    <a:effectLst/>
                    <a:latin typeface="+mn-lt"/>
                    <a:ea typeface="+mn-ea"/>
                    <a:cs typeface="+mn-cs"/>
                  </a:rPr>
                  <a:t>Motivation for PCA</a:t>
                </a:r>
              </a:p>
              <a:p>
                <a:r>
                  <a:rPr lang="en-IN" sz="1200" b="0" i="0" u="none" strike="noStrike" kern="1200" dirty="0">
                    <a:solidFill>
                      <a:schemeClr val="tx1"/>
                    </a:solidFill>
                    <a:effectLst/>
                    <a:latin typeface="+mn-lt"/>
                    <a:ea typeface="+mn-ea"/>
                    <a:cs typeface="+mn-cs"/>
                  </a:rPr>
                  <a:t>Suppose we have:</a:t>
                </a:r>
              </a:p>
              <a:p>
                <a:r>
                  <a:rPr lang="en-IN" sz="1200" b="1" i="0" u="none" strike="noStrike" kern="1200" dirty="0">
                    <a:solidFill>
                      <a:schemeClr val="tx1"/>
                    </a:solidFill>
                    <a:effectLst/>
                    <a:latin typeface="+mn-lt"/>
                    <a:ea typeface="+mn-ea"/>
                    <a:cs typeface="+mn-cs"/>
                  </a:rPr>
                  <a:t>n observations</a:t>
                </a:r>
                <a:r>
                  <a:rPr lang="en-IN" sz="1200" b="0" i="0" u="none" strike="noStrike" kern="1200" dirty="0">
                    <a:solidFill>
                      <a:schemeClr val="tx1"/>
                    </a:solidFill>
                    <a:effectLst/>
                    <a:latin typeface="+mn-lt"/>
                    <a:ea typeface="+mn-ea"/>
                    <a:cs typeface="+mn-cs"/>
                  </a:rPr>
                  <a:t> (rows, i.e., data points)</a:t>
                </a:r>
              </a:p>
              <a:p>
                <a:r>
                  <a:rPr lang="en-IN" sz="1200" b="1" i="0" u="none" strike="noStrike" kern="1200" dirty="0">
                    <a:solidFill>
                      <a:schemeClr val="tx1"/>
                    </a:solidFill>
                    <a:effectLst/>
                    <a:latin typeface="+mn-lt"/>
                    <a:ea typeface="+mn-ea"/>
                    <a:cs typeface="+mn-cs"/>
                  </a:rPr>
                  <a:t>p features</a:t>
                </a:r>
                <a:r>
                  <a:rPr lang="en-IN" sz="1200" b="0" i="0" u="none" strike="noStrike" kern="1200" dirty="0">
                    <a:solidFill>
                      <a:schemeClr val="tx1"/>
                    </a:solidFill>
                    <a:effectLst/>
                    <a:latin typeface="+mn-lt"/>
                    <a:ea typeface="+mn-ea"/>
                    <a:cs typeface="+mn-cs"/>
                  </a:rPr>
                  <a:t> (columns, i.e., variables </a:t>
                </a:r>
                <a:r>
                  <a:rPr lang="ar-AE" sz="1200" i="0" kern="1200">
                    <a:solidFill>
                      <a:schemeClr val="tx1"/>
                    </a:solidFill>
                    <a:latin typeface="+mn-lt"/>
                    <a:ea typeface="+mn-ea"/>
                    <a:cs typeface="+mn-cs"/>
                  </a:rPr>
                  <a:t>𝑋_1,𝑋_2,…,𝑋_𝑝</a:t>
                </a:r>
                <a:endParaRPr lang="ar-AE" sz="1200" b="0" i="0" u="none" strike="noStrike" kern="1200" dirty="0">
                  <a:solidFill>
                    <a:schemeClr val="tx1"/>
                  </a:solidFill>
                  <a:effectLst/>
                  <a:latin typeface="+mn-lt"/>
                  <a:ea typeface="+mn-ea"/>
                  <a:cs typeface="+mn-cs"/>
                </a:endParaRPr>
              </a:p>
              <a:p>
                <a:br>
                  <a:rPr lang="ar-AE" dirty="0"/>
                </a:br>
                <a:endParaRPr lang="ar-AE" dirty="0"/>
              </a:p>
              <a:p>
                <a:r>
                  <a:rPr lang="ar-AE" sz="1200" b="1" i="0" u="none" strike="noStrike" kern="1200" dirty="0">
                    <a:solidFill>
                      <a:schemeClr val="tx1"/>
                    </a:solidFill>
                    <a:effectLst/>
                    <a:latin typeface="+mn-lt"/>
                    <a:ea typeface="+mn-ea"/>
                    <a:cs typeface="+mn-cs"/>
                  </a:rPr>
                  <a:t>1. </a:t>
                </a:r>
                <a:r>
                  <a:rPr lang="en-IN" sz="1200" b="1" i="0" u="none" strike="noStrike" kern="1200" dirty="0">
                    <a:solidFill>
                      <a:schemeClr val="tx1"/>
                    </a:solidFill>
                    <a:effectLst/>
                    <a:latin typeface="+mn-lt"/>
                    <a:ea typeface="+mn-ea"/>
                    <a:cs typeface="+mn-cs"/>
                  </a:rPr>
                  <a:t>First Attempt: Scatterplots</a:t>
                </a:r>
              </a:p>
              <a:p>
                <a:r>
                  <a:rPr lang="en-IN" sz="1200" b="0" i="0" u="none" strike="noStrike" kern="1200" dirty="0">
                    <a:solidFill>
                      <a:schemeClr val="tx1"/>
                    </a:solidFill>
                    <a:effectLst/>
                    <a:latin typeface="+mn-lt"/>
                    <a:ea typeface="+mn-ea"/>
                    <a:cs typeface="+mn-cs"/>
                  </a:rPr>
                  <a:t>To understand the relationship between variables, a natural approach is to </a:t>
                </a:r>
                <a:r>
                  <a:rPr lang="en-IN" sz="1200" b="1" i="0" u="none" strike="noStrike" kern="1200" dirty="0">
                    <a:solidFill>
                      <a:schemeClr val="tx1"/>
                    </a:solidFill>
                    <a:effectLst/>
                    <a:latin typeface="+mn-lt"/>
                    <a:ea typeface="+mn-ea"/>
                    <a:cs typeface="+mn-cs"/>
                  </a:rPr>
                  <a:t>plot one feature against another</a:t>
                </a:r>
                <a:r>
                  <a:rPr lang="en-IN" sz="1200" b="0" i="0" u="none" strike="noStrike" kern="1200" dirty="0">
                    <a:solidFill>
                      <a:schemeClr val="tx1"/>
                    </a:solidFill>
                    <a:effectLst/>
                    <a:latin typeface="+mn-lt"/>
                    <a:ea typeface="+mn-ea"/>
                    <a:cs typeface="+mn-cs"/>
                  </a:rPr>
                  <a:t>.</a:t>
                </a:r>
              </a:p>
              <a:p>
                <a:r>
                  <a:rPr lang="en-IN" sz="1200" b="0" i="0" u="none" strike="noStrike" kern="1200" dirty="0">
                    <a:solidFill>
                      <a:schemeClr val="tx1"/>
                    </a:solidFill>
                    <a:effectLst/>
                    <a:latin typeface="+mn-lt"/>
                    <a:ea typeface="+mn-ea"/>
                    <a:cs typeface="+mn-cs"/>
                  </a:rPr>
                  <a:t>Example: If you have </a:t>
                </a:r>
                <a:r>
                  <a:rPr lang="en-IN" sz="1200" b="1" i="0" u="none" strike="noStrike" kern="1200" dirty="0">
                    <a:solidFill>
                      <a:schemeClr val="tx1"/>
                    </a:solidFill>
                    <a:effectLst/>
                    <a:latin typeface="+mn-lt"/>
                    <a:ea typeface="+mn-ea"/>
                    <a:cs typeface="+mn-cs"/>
                  </a:rPr>
                  <a:t>2 features (Height, Weight)</a:t>
                </a:r>
                <a:r>
                  <a:rPr lang="en-IN" sz="1200" b="0" i="0" u="none" strike="noStrike" kern="1200" dirty="0">
                    <a:solidFill>
                      <a:schemeClr val="tx1"/>
                    </a:solidFill>
                    <a:effectLst/>
                    <a:latin typeface="+mn-lt"/>
                    <a:ea typeface="+mn-ea"/>
                    <a:cs typeface="+mn-cs"/>
                  </a:rPr>
                  <a:t> → you can easily make </a:t>
                </a:r>
                <a:r>
                  <a:rPr lang="en-IN" sz="1200" b="1" i="0" u="none" strike="noStrike" kern="1200" dirty="0">
                    <a:solidFill>
                      <a:schemeClr val="tx1"/>
                    </a:solidFill>
                    <a:effectLst/>
                    <a:latin typeface="+mn-lt"/>
                    <a:ea typeface="+mn-ea"/>
                    <a:cs typeface="+mn-cs"/>
                  </a:rPr>
                  <a:t>one scatterplot</a:t>
                </a:r>
                <a:r>
                  <a:rPr lang="en-IN" sz="1200" b="0" i="0" u="none" strike="noStrike" kern="1200" dirty="0">
                    <a:solidFill>
                      <a:schemeClr val="tx1"/>
                    </a:solidFill>
                    <a:effectLst/>
                    <a:latin typeface="+mn-lt"/>
                    <a:ea typeface="+mn-ea"/>
                    <a:cs typeface="+mn-cs"/>
                  </a:rPr>
                  <a:t> of Weight vs Height.</a:t>
                </a:r>
              </a:p>
              <a:p>
                <a:r>
                  <a:rPr lang="en-IN" sz="1200" b="0" i="0" u="none" strike="noStrike" kern="1200" dirty="0">
                    <a:solidFill>
                      <a:schemeClr val="tx1"/>
                    </a:solidFill>
                    <a:effectLst/>
                    <a:latin typeface="+mn-lt"/>
                    <a:ea typeface="+mn-ea"/>
                    <a:cs typeface="+mn-cs"/>
                  </a:rPr>
                  <a:t>If you have </a:t>
                </a:r>
                <a:r>
                  <a:rPr lang="en-IN" sz="1200" b="1" i="0" u="none" strike="noStrike" kern="1200" dirty="0">
                    <a:solidFill>
                      <a:schemeClr val="tx1"/>
                    </a:solidFill>
                    <a:effectLst/>
                    <a:latin typeface="+mn-lt"/>
                    <a:ea typeface="+mn-ea"/>
                    <a:cs typeface="+mn-cs"/>
                  </a:rPr>
                  <a:t>3 features (Height, Weight, Age)</a:t>
                </a:r>
                <a:r>
                  <a:rPr lang="en-IN" sz="1200" b="0" i="0" u="none" strike="noStrike" kern="1200" dirty="0">
                    <a:solidFill>
                      <a:schemeClr val="tx1"/>
                    </a:solidFill>
                    <a:effectLst/>
                    <a:latin typeface="+mn-lt"/>
                    <a:ea typeface="+mn-ea"/>
                    <a:cs typeface="+mn-cs"/>
                  </a:rPr>
                  <a:t> → you can make:</a:t>
                </a:r>
              </a:p>
              <a:p>
                <a:pPr lvl="1"/>
                <a:r>
                  <a:rPr lang="en-IN" sz="1200" b="0" i="0" u="none" strike="noStrike" kern="1200" dirty="0">
                    <a:solidFill>
                      <a:schemeClr val="tx1"/>
                    </a:solidFill>
                    <a:effectLst/>
                    <a:latin typeface="+mn-lt"/>
                    <a:ea typeface="+mn-ea"/>
                    <a:cs typeface="+mn-cs"/>
                  </a:rPr>
                  <a:t>Height vs Weight</a:t>
                </a:r>
              </a:p>
              <a:p>
                <a:pPr lvl="1"/>
                <a:r>
                  <a:rPr lang="en-IN" sz="1200" b="0" i="0" u="none" strike="noStrike" kern="1200" dirty="0">
                    <a:solidFill>
                      <a:schemeClr val="tx1"/>
                    </a:solidFill>
                    <a:effectLst/>
                    <a:latin typeface="+mn-lt"/>
                    <a:ea typeface="+mn-ea"/>
                    <a:cs typeface="+mn-cs"/>
                  </a:rPr>
                  <a:t>Height vs Age</a:t>
                </a:r>
              </a:p>
              <a:p>
                <a:pPr lvl="1"/>
                <a:r>
                  <a:rPr lang="en-IN" sz="1200" b="0" i="0" u="none" strike="noStrike" kern="1200" dirty="0">
                    <a:solidFill>
                      <a:schemeClr val="tx1"/>
                    </a:solidFill>
                    <a:effectLst/>
                    <a:latin typeface="+mn-lt"/>
                    <a:ea typeface="+mn-ea"/>
                    <a:cs typeface="+mn-cs"/>
                  </a:rPr>
                  <a:t>Weight vs Age</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 i.e., </a:t>
                </a:r>
                <a:r>
                  <a:rPr lang="en-IN" sz="1200" b="1" i="0" u="none" strike="noStrike" kern="1200" dirty="0">
                    <a:solidFill>
                      <a:schemeClr val="tx1"/>
                    </a:solidFill>
                    <a:effectLst/>
                    <a:latin typeface="+mn-lt"/>
                    <a:ea typeface="+mn-ea"/>
                    <a:cs typeface="+mn-cs"/>
                  </a:rPr>
                  <a:t>3 scatterplots.</a:t>
                </a:r>
                <a:endParaRPr lang="en-IN" sz="1200" b="0" i="0" u="none" strike="noStrike" kern="1200" dirty="0">
                  <a:solidFill>
                    <a:schemeClr val="tx1"/>
                  </a:solidFill>
                  <a:effectLst/>
                  <a:latin typeface="+mn-lt"/>
                  <a:ea typeface="+mn-ea"/>
                  <a:cs typeface="+mn-cs"/>
                </a:endParaRPr>
              </a:p>
              <a:p>
                <a:r>
                  <a:rPr lang="en-IN" sz="1200" b="0" i="0" u="none" strike="noStrike" kern="1200" dirty="0">
                    <a:solidFill>
                      <a:schemeClr val="tx1"/>
                    </a:solidFill>
                    <a:effectLst/>
                    <a:latin typeface="+mn-lt"/>
                    <a:ea typeface="+mn-ea"/>
                    <a:cs typeface="+mn-cs"/>
                  </a:rPr>
                  <a:t>So the question is:</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 In general, how many distinct scatterplots (pairs of features) can you make when you have </a:t>
                </a:r>
                <a:r>
                  <a:rPr lang="en-IN" sz="1200" b="1" i="0" u="none" strike="noStrike" kern="1200" dirty="0">
                    <a:solidFill>
                      <a:schemeClr val="tx1"/>
                    </a:solidFill>
                    <a:effectLst/>
                    <a:latin typeface="+mn-lt"/>
                    <a:ea typeface="+mn-ea"/>
                    <a:cs typeface="+mn-cs"/>
                  </a:rPr>
                  <a:t>p features</a:t>
                </a:r>
                <a:r>
                  <a:rPr lang="en-IN" sz="1200" b="0" i="0" u="none" strike="noStrike" kern="1200" dirty="0">
                    <a:solidFill>
                      <a:schemeClr val="tx1"/>
                    </a:solidFill>
                    <a:effectLst/>
                    <a:latin typeface="+mn-lt"/>
                    <a:ea typeface="+mn-ea"/>
                    <a:cs typeface="+mn-cs"/>
                  </a:rPr>
                  <a:t>?</a:t>
                </a:r>
              </a:p>
              <a:p>
                <a:endParaRPr lang="en-IN" dirty="0"/>
              </a:p>
              <a:p>
                <a:r>
                  <a:rPr lang="en-IN" sz="1200" b="1" i="0" u="none" strike="noStrike" kern="1200" dirty="0">
                    <a:solidFill>
                      <a:schemeClr val="tx1"/>
                    </a:solidFill>
                    <a:effectLst/>
                    <a:latin typeface="+mn-lt"/>
                    <a:ea typeface="+mn-ea"/>
                    <a:cs typeface="+mn-cs"/>
                  </a:rPr>
                  <a:t>2. Deriving the Formula</a:t>
                </a:r>
              </a:p>
              <a:p>
                <a:r>
                  <a:rPr lang="en-IN" sz="1200" b="0" i="0" u="none" strike="noStrike" kern="1200" dirty="0">
                    <a:solidFill>
                      <a:schemeClr val="tx1"/>
                    </a:solidFill>
                    <a:effectLst/>
                    <a:latin typeface="+mn-lt"/>
                    <a:ea typeface="+mn-ea"/>
                    <a:cs typeface="+mn-cs"/>
                  </a:rPr>
                  <a:t>Each scatterplot uses a </a:t>
                </a:r>
                <a:r>
                  <a:rPr lang="en-IN" sz="1200" b="1" i="0" u="none" strike="noStrike" kern="1200" dirty="0">
                    <a:solidFill>
                      <a:schemeClr val="tx1"/>
                    </a:solidFill>
                    <a:effectLst/>
                    <a:latin typeface="+mn-lt"/>
                    <a:ea typeface="+mn-ea"/>
                    <a:cs typeface="+mn-cs"/>
                  </a:rPr>
                  <a:t>pair of features</a:t>
                </a:r>
                <a:r>
                  <a:rPr lang="en-IN" sz="1200" b="0" i="0" u="none" strike="noStrike" kern="1200" dirty="0">
                    <a:solidFill>
                      <a:schemeClr val="tx1"/>
                    </a:solidFill>
                    <a:effectLst/>
                    <a:latin typeface="+mn-lt"/>
                    <a:ea typeface="+mn-ea"/>
                    <a:cs typeface="+mn-cs"/>
                  </a:rPr>
                  <a:t>.</a:t>
                </a:r>
              </a:p>
              <a:p>
                <a:r>
                  <a:rPr lang="en-IN" sz="1200" b="0" i="0" u="none" strike="noStrike" kern="1200" dirty="0">
                    <a:solidFill>
                      <a:schemeClr val="tx1"/>
                    </a:solidFill>
                    <a:effectLst/>
                    <a:latin typeface="+mn-lt"/>
                    <a:ea typeface="+mn-ea"/>
                    <a:cs typeface="+mn-cs"/>
                  </a:rPr>
                  <a:t>The total number of </a:t>
                </a:r>
                <a:r>
                  <a:rPr lang="en-IN" sz="1200" b="1" i="0" u="none" strike="noStrike" kern="1200" dirty="0">
                    <a:solidFill>
                      <a:schemeClr val="tx1"/>
                    </a:solidFill>
                    <a:effectLst/>
                    <a:latin typeface="+mn-lt"/>
                    <a:ea typeface="+mn-ea"/>
                    <a:cs typeface="+mn-cs"/>
                  </a:rPr>
                  <a:t>pairs</a:t>
                </a:r>
                <a:r>
                  <a:rPr lang="en-IN" sz="1200" b="0" i="0" u="none" strike="noStrike" kern="1200" dirty="0">
                    <a:solidFill>
                      <a:schemeClr val="tx1"/>
                    </a:solidFill>
                    <a:effectLst/>
                    <a:latin typeface="+mn-lt"/>
                    <a:ea typeface="+mn-ea"/>
                    <a:cs typeface="+mn-cs"/>
                  </a:rPr>
                  <a:t> you can choose from </a:t>
                </a:r>
                <a:r>
                  <a:rPr lang="en-IN" sz="1200" b="1" i="0" u="none" strike="noStrike" kern="1200" dirty="0">
                    <a:solidFill>
                      <a:schemeClr val="tx1"/>
                    </a:solidFill>
                    <a:effectLst/>
                    <a:latin typeface="+mn-lt"/>
                    <a:ea typeface="+mn-ea"/>
                    <a:cs typeface="+mn-cs"/>
                  </a:rPr>
                  <a:t>p features</a:t>
                </a:r>
                <a:r>
                  <a:rPr lang="en-IN" sz="1200" b="0" i="0" u="none" strike="noStrike" kern="1200" dirty="0">
                    <a:solidFill>
                      <a:schemeClr val="tx1"/>
                    </a:solidFill>
                    <a:effectLst/>
                    <a:latin typeface="+mn-lt"/>
                    <a:ea typeface="+mn-ea"/>
                    <a:cs typeface="+mn-cs"/>
                  </a:rPr>
                  <a:t> = </a:t>
                </a:r>
                <a:r>
                  <a:rPr lang="en-IN" sz="1200" b="1" i="0" u="none" strike="noStrike" kern="1200" dirty="0">
                    <a:solidFill>
                      <a:schemeClr val="tx1"/>
                    </a:solidFill>
                    <a:effectLst/>
                    <a:latin typeface="+mn-lt"/>
                    <a:ea typeface="+mn-ea"/>
                    <a:cs typeface="+mn-cs"/>
                  </a:rPr>
                  <a:t>combinations of p taken 2 at a time</a:t>
                </a:r>
                <a:r>
                  <a:rPr lang="en-IN" sz="1200" b="0" i="0" u="none" strike="noStrike" kern="1200" dirty="0">
                    <a:solidFill>
                      <a:schemeClr val="tx1"/>
                    </a:solidFill>
                    <a:effectLst/>
                    <a:latin typeface="+mn-lt"/>
                    <a:ea typeface="+mn-ea"/>
                    <a:cs typeface="+mn-cs"/>
                  </a:rPr>
                  <a:t>.</a:t>
                </a:r>
              </a:p>
              <a:p>
                <a:r>
                  <a:rPr lang="en-IN" sz="1200" b="0" i="0" u="none" strike="noStrike" kern="1200" dirty="0">
                    <a:solidFill>
                      <a:schemeClr val="tx1"/>
                    </a:solidFill>
                    <a:effectLst/>
                    <a:latin typeface="+mn-lt"/>
                    <a:ea typeface="+mn-ea"/>
                    <a:cs typeface="+mn-cs"/>
                  </a:rPr>
                  <a:t>This is written as:</a:t>
                </a:r>
              </a:p>
              <a:p>
                <a:r>
                  <a:rPr lang="ar-AE" sz="1200" i="0" kern="1200">
                    <a:solidFill>
                      <a:schemeClr val="tx1"/>
                    </a:solidFill>
                    <a:latin typeface="+mn-lt"/>
                    <a:ea typeface="+mn-ea"/>
                    <a:cs typeface="+mn-cs"/>
                  </a:rPr>
                  <a:t>(𝑝¦2)=𝑝!/2!(𝑝−2┤ </a:t>
                </a:r>
                <a:endParaRPr lang="ar-AE" dirty="0"/>
              </a:p>
              <a:p>
                <a:r>
                  <a:rPr lang="en-IN" dirty="0"/>
                  <a:t>or </a:t>
                </a:r>
                <a:r>
                  <a:rPr lang="en-IN" b="1" dirty="0"/>
                  <a:t>small p</a:t>
                </a:r>
                <a:r>
                  <a:rPr lang="en-IN" dirty="0"/>
                  <a:t>: manageable.</a:t>
                </a:r>
              </a:p>
              <a:p>
                <a:r>
                  <a:rPr lang="en-IN" dirty="0"/>
                  <a:t>For </a:t>
                </a:r>
                <a:r>
                  <a:rPr lang="en-IN" b="1" dirty="0"/>
                  <a:t>large p (say p = 100)</a:t>
                </a:r>
                <a:r>
                  <a:rPr lang="en-IN" dirty="0"/>
                  <a:t>:</a:t>
                </a:r>
                <a:br>
                  <a:rPr lang="en-IN" dirty="0"/>
                </a:br>
                <a:r>
                  <a:rPr lang="ar-AE" sz="1200" i="0" kern="1200">
                    <a:solidFill>
                      <a:schemeClr val="tx1"/>
                    </a:solidFill>
                    <a:latin typeface="+mn-lt"/>
                    <a:ea typeface="+mn-ea"/>
                    <a:cs typeface="+mn-cs"/>
                  </a:rPr>
                  <a:t>(100¦2)=(100×99)/2=4950</a:t>
                </a:r>
                <a:r>
                  <a:rPr lang="ar-AE" dirty="0"/>
                  <a:t> </a:t>
                </a:r>
                <a:r>
                  <a:rPr lang="en-IN" dirty="0"/>
                  <a:t>scatterplots!</a:t>
                </a:r>
              </a:p>
              <a:p>
                <a:r>
                  <a:rPr lang="en-IN" dirty="0"/>
                  <a:t>Impossible to look at all of them.</a:t>
                </a:r>
              </a:p>
              <a:p>
                <a:r>
                  <a:rPr lang="en-IN" dirty="0"/>
                  <a:t>Each scatterplot only shows </a:t>
                </a:r>
                <a:r>
                  <a:rPr lang="en-IN" b="1" dirty="0"/>
                  <a:t>2 features out of 100</a:t>
                </a:r>
                <a:r>
                  <a:rPr lang="en-IN" dirty="0"/>
                  <a:t> → loses most of the information.</a:t>
                </a:r>
                <a:br>
                  <a:rPr lang="en-IN" dirty="0"/>
                </a:br>
                <a:r>
                  <a:rPr lang="en-IN" sz="1200" b="0" i="0" u="none" strike="noStrike" kern="1200" dirty="0">
                    <a:solidFill>
                      <a:schemeClr val="tx1"/>
                    </a:solidFill>
                    <a:effectLst/>
                    <a:latin typeface="+mn-lt"/>
                    <a:ea typeface="+mn-ea"/>
                    <a:cs typeface="+mn-cs"/>
                  </a:rPr>
                  <a:t>we want to find a </a:t>
                </a:r>
                <a:r>
                  <a:rPr lang="en-IN" sz="1200" b="1" i="0" u="none" strike="noStrike" kern="1200" dirty="0">
                    <a:solidFill>
                      <a:schemeClr val="tx1"/>
                    </a:solidFill>
                    <a:effectLst/>
                    <a:latin typeface="+mn-lt"/>
                    <a:ea typeface="+mn-ea"/>
                    <a:cs typeface="+mn-cs"/>
                  </a:rPr>
                  <a:t>smarter low-dimensional representation</a:t>
                </a:r>
                <a:r>
                  <a:rPr lang="en-IN" sz="1200" b="0" i="0" u="none" strike="noStrike" kern="1200" dirty="0">
                    <a:solidFill>
                      <a:schemeClr val="tx1"/>
                    </a:solidFill>
                    <a:effectLst/>
                    <a:latin typeface="+mn-lt"/>
                    <a:ea typeface="+mn-ea"/>
                    <a:cs typeface="+mn-cs"/>
                  </a:rPr>
                  <a:t> that captures the </a:t>
                </a:r>
                <a:r>
                  <a:rPr lang="en-IN" sz="1200" b="1" i="0" u="none" strike="noStrike" kern="1200" dirty="0">
                    <a:solidFill>
                      <a:schemeClr val="tx1"/>
                    </a:solidFill>
                    <a:effectLst/>
                    <a:latin typeface="+mn-lt"/>
                    <a:ea typeface="+mn-ea"/>
                    <a:cs typeface="+mn-cs"/>
                  </a:rPr>
                  <a:t>essential patterns</a:t>
                </a:r>
                <a:r>
                  <a:rPr lang="en-IN" sz="1200" b="0" i="0" u="none" strike="noStrike" kern="1200" dirty="0">
                    <a:solidFill>
                      <a:schemeClr val="tx1"/>
                    </a:solidFill>
                    <a:effectLst/>
                    <a:latin typeface="+mn-lt"/>
                    <a:ea typeface="+mn-ea"/>
                    <a:cs typeface="+mn-cs"/>
                  </a:rPr>
                  <a:t> in the data.</a:t>
                </a:r>
                <a:br>
                  <a:rPr lang="en-IN" dirty="0"/>
                </a:br>
                <a:r>
                  <a:rPr lang="en-IN" sz="1200" b="0" i="0" u="none" strike="noStrike" kern="1200" dirty="0">
                    <a:solidFill>
                      <a:schemeClr val="tx1"/>
                    </a:solidFill>
                    <a:effectLst/>
                    <a:latin typeface="+mn-lt"/>
                    <a:ea typeface="+mn-ea"/>
                    <a:cs typeface="+mn-cs"/>
                  </a:rPr>
                  <a:t>👉 That’s exactly what </a:t>
                </a:r>
                <a:r>
                  <a:rPr lang="en-IN" sz="1200" b="1" i="0" u="none" strike="noStrike" kern="1200" dirty="0">
                    <a:solidFill>
                      <a:schemeClr val="tx1"/>
                    </a:solidFill>
                    <a:effectLst/>
                    <a:latin typeface="+mn-lt"/>
                    <a:ea typeface="+mn-ea"/>
                    <a:cs typeface="+mn-cs"/>
                  </a:rPr>
                  <a:t>PCA</a:t>
                </a:r>
                <a:r>
                  <a:rPr lang="en-IN" sz="1200" b="0" i="0" u="none" strike="noStrike" kern="1200" dirty="0">
                    <a:solidFill>
                      <a:schemeClr val="tx1"/>
                    </a:solidFill>
                    <a:effectLst/>
                    <a:latin typeface="+mn-lt"/>
                    <a:ea typeface="+mn-ea"/>
                    <a:cs typeface="+mn-cs"/>
                  </a:rPr>
                  <a:t> does: find new axes (principal components) summarizing the maximum variation.</a:t>
                </a:r>
                <a:endParaRPr lang="en-IN" dirty="0"/>
              </a:p>
              <a:p>
                <a:endParaRPr lang="en-US" dirty="0"/>
              </a:p>
            </p:txBody>
          </p:sp>
        </mc:Fallback>
      </mc:AlternateContent>
      <p:sp>
        <p:nvSpPr>
          <p:cNvPr id="4" name="Slide Number Placeholder 3"/>
          <p:cNvSpPr>
            <a:spLocks noGrp="1"/>
          </p:cNvSpPr>
          <p:nvPr>
            <p:ph type="sldNum" sz="quarter" idx="5"/>
          </p:nvPr>
        </p:nvSpPr>
        <p:spPr/>
        <p:txBody>
          <a:bodyPr/>
          <a:lstStyle/>
          <a:p>
            <a:fld id="{1A01344F-25B0-4048-A041-ACEF571164EA}" type="slidenum">
              <a:rPr lang="en-US" smtClean="0"/>
              <a:t>65</a:t>
            </a:fld>
            <a:endParaRPr lang="en-US"/>
          </a:p>
        </p:txBody>
      </p:sp>
    </p:spTree>
    <p:extLst>
      <p:ext uri="{BB962C8B-B14F-4D97-AF65-F5344CB8AC3E}">
        <p14:creationId xmlns:p14="http://schemas.microsoft.com/office/powerpoint/2010/main" val="77711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Eigen decomposition:</a:t>
            </a:r>
          </a:p>
          <a:p>
            <a:r>
              <a:rPr lang="en-IN" dirty="0"/>
              <a:t>PC1: direction (diagonal) capturing most variance.</a:t>
            </a:r>
          </a:p>
          <a:p>
            <a:r>
              <a:rPr lang="en-IN" dirty="0"/>
              <a:t>PC2: perpendicular direction capturing little variance.</a:t>
            </a:r>
          </a:p>
          <a:p>
            <a:r>
              <a:rPr lang="en-IN" dirty="0"/>
              <a:t>Keep only PC1 → dataset reduced from 2D → 1D, but we still keep most info (height-weight relation).</a:t>
            </a:r>
          </a:p>
          <a:p>
            <a:endParaRPr lang="en-US" dirty="0"/>
          </a:p>
        </p:txBody>
      </p:sp>
      <p:sp>
        <p:nvSpPr>
          <p:cNvPr id="4" name="Slide Number Placeholder 3"/>
          <p:cNvSpPr>
            <a:spLocks noGrp="1"/>
          </p:cNvSpPr>
          <p:nvPr>
            <p:ph type="sldNum" sz="quarter" idx="5"/>
          </p:nvPr>
        </p:nvSpPr>
        <p:spPr/>
        <p:txBody>
          <a:bodyPr/>
          <a:lstStyle/>
          <a:p>
            <a:fld id="{1A01344F-25B0-4048-A041-ACEF571164EA}" type="slidenum">
              <a:rPr lang="en-US" smtClean="0"/>
              <a:t>69</a:t>
            </a:fld>
            <a:endParaRPr lang="en-US"/>
          </a:p>
        </p:txBody>
      </p:sp>
    </p:spTree>
    <p:extLst>
      <p:ext uri="{BB962C8B-B14F-4D97-AF65-F5344CB8AC3E}">
        <p14:creationId xmlns:p14="http://schemas.microsoft.com/office/powerpoint/2010/main" val="254267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1344F-25B0-4048-A041-ACEF571164EA}" type="slidenum">
              <a:rPr lang="en-US" smtClean="0"/>
              <a:t>70</a:t>
            </a:fld>
            <a:endParaRPr lang="en-US"/>
          </a:p>
        </p:txBody>
      </p:sp>
    </p:spTree>
    <p:extLst>
      <p:ext uri="{BB962C8B-B14F-4D97-AF65-F5344CB8AC3E}">
        <p14:creationId xmlns:p14="http://schemas.microsoft.com/office/powerpoint/2010/main" val="205874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Limitations</a:t>
            </a:r>
          </a:p>
          <a:p>
            <a:r>
              <a:rPr lang="en-IN" sz="1200" b="0" i="0" u="none" strike="noStrike" kern="1200" dirty="0">
                <a:solidFill>
                  <a:schemeClr val="tx1"/>
                </a:solidFill>
                <a:effectLst/>
                <a:latin typeface="+mn-lt"/>
                <a:ea typeface="+mn-ea"/>
                <a:cs typeface="+mn-cs"/>
              </a:rPr>
              <a:t>:</a:t>
            </a:r>
            <a:r>
              <a:rPr lang="en-IN" dirty="0"/>
              <a:t>Only captures </a:t>
            </a:r>
            <a:r>
              <a:rPr lang="en-IN" b="1" dirty="0"/>
              <a:t>linear relationships: </a:t>
            </a: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PCA finds directions that are linear combinations of features. If the true structure in your data is curved or nonlinear, PCA may miss it. </a:t>
            </a:r>
          </a:p>
          <a:p>
            <a:pPr marL="171450" indent="-171450">
              <a:buFont typeface="Arial" panose="020B0604020202020204" pitchFamily="34" charset="0"/>
              <a:buChar char="•"/>
            </a:pPr>
            <a:r>
              <a:rPr lang="en-IN" sz="1200" b="1" i="0" u="none" strike="noStrike" kern="1200" dirty="0">
                <a:solidFill>
                  <a:schemeClr val="tx1"/>
                </a:solidFill>
                <a:effectLst/>
                <a:latin typeface="+mn-lt"/>
                <a:ea typeface="+mn-ea"/>
                <a:cs typeface="+mn-cs"/>
              </a:rPr>
              <a:t>use nonlinear dimensionality-reduction methods </a:t>
            </a:r>
          </a:p>
          <a:p>
            <a:r>
              <a:rPr lang="en-IN" b="1" dirty="0"/>
              <a:t>Hard to interpret transformed components :</a:t>
            </a:r>
          </a:p>
          <a:p>
            <a:pPr marL="171450" indent="-171450">
              <a:buFont typeface="Arial" panose="020B0604020202020204" pitchFamily="34" charset="0"/>
              <a:buChar char="•"/>
            </a:pPr>
            <a:r>
              <a:rPr lang="en-IN" sz="1200" b="1" i="0" u="none" strike="noStrike" kern="1200" dirty="0">
                <a:solidFill>
                  <a:schemeClr val="tx1"/>
                </a:solidFill>
                <a:effectLst/>
                <a:latin typeface="+mn-lt"/>
                <a:ea typeface="+mn-ea"/>
                <a:cs typeface="+mn-cs"/>
              </a:rPr>
              <a:t>What it means:</a:t>
            </a:r>
            <a:r>
              <a:rPr lang="en-IN" sz="1200" b="0" i="0" u="none" strike="noStrike" kern="1200" dirty="0">
                <a:solidFill>
                  <a:schemeClr val="tx1"/>
                </a:solidFill>
                <a:effectLst/>
                <a:latin typeface="+mn-lt"/>
                <a:ea typeface="+mn-ea"/>
                <a:cs typeface="+mn-cs"/>
              </a:rPr>
              <a:t> Each principal component is a linear mix of original features, so a PC often doesn’t have a simple real-world meaning (it’s a weighted blend).</a:t>
            </a:r>
            <a:br>
              <a:rPr lang="en-IN" dirty="0"/>
            </a:br>
            <a:r>
              <a:rPr lang="en-IN" sz="1200" b="1" i="0" u="none" strike="noStrike" kern="1200" dirty="0">
                <a:solidFill>
                  <a:schemeClr val="tx1"/>
                </a:solidFill>
                <a:effectLst/>
                <a:latin typeface="+mn-lt"/>
                <a:ea typeface="+mn-ea"/>
                <a:cs typeface="+mn-cs"/>
              </a:rPr>
              <a:t>Example:</a:t>
            </a:r>
            <a:r>
              <a:rPr lang="en-IN" sz="1200" b="0" i="0" u="none" strike="noStrike" kern="1200" dirty="0">
                <a:solidFill>
                  <a:schemeClr val="tx1"/>
                </a:solidFill>
                <a:effectLst/>
                <a:latin typeface="+mn-lt"/>
                <a:ea typeface="+mn-ea"/>
                <a:cs typeface="+mn-cs"/>
              </a:rPr>
              <a:t> PC1 = 0.6·(age) + 0.4·(income) − 0.2·(education) — what does that “average” represent intuitively? Hard to say.</a:t>
            </a:r>
          </a:p>
          <a:p>
            <a:pPr marL="171450" indent="-171450">
              <a:buFont typeface="Arial" panose="020B0604020202020204" pitchFamily="34" charset="0"/>
              <a:buChar char="•"/>
            </a:pPr>
            <a:r>
              <a:rPr lang="en-IN" sz="1200" b="1" i="0" u="none" strike="noStrike" kern="1200" dirty="0">
                <a:solidFill>
                  <a:schemeClr val="tx1"/>
                </a:solidFill>
                <a:effectLst/>
                <a:latin typeface="+mn-lt"/>
                <a:ea typeface="+mn-ea"/>
                <a:cs typeface="+mn-cs"/>
              </a:rPr>
              <a:t>Sensitive to scaling of features</a:t>
            </a:r>
          </a:p>
          <a:p>
            <a:pPr marL="171450" indent="-171450">
              <a:buFont typeface="Arial" panose="020B0604020202020204" pitchFamily="34" charset="0"/>
              <a:buChar char="•"/>
            </a:pPr>
            <a:r>
              <a:rPr lang="en-IN" sz="1200" b="1" i="0" u="none" strike="noStrike" kern="1200" dirty="0">
                <a:solidFill>
                  <a:schemeClr val="tx1"/>
                </a:solidFill>
                <a:effectLst/>
                <a:latin typeface="+mn-lt"/>
                <a:ea typeface="+mn-ea"/>
                <a:cs typeface="+mn-cs"/>
              </a:rPr>
              <a:t>What it means:</a:t>
            </a:r>
            <a:r>
              <a:rPr lang="en-IN" sz="1200" b="0" i="0" u="none" strike="noStrike" kern="1200" dirty="0">
                <a:solidFill>
                  <a:schemeClr val="tx1"/>
                </a:solidFill>
                <a:effectLst/>
                <a:latin typeface="+mn-lt"/>
                <a:ea typeface="+mn-ea"/>
                <a:cs typeface="+mn-cs"/>
              </a:rPr>
              <a:t> PCA depends on variances. Features with larger numeric ranges dominate the principal components.</a:t>
            </a:r>
            <a:br>
              <a:rPr lang="en-IN" dirty="0"/>
            </a:br>
            <a:r>
              <a:rPr lang="en-IN" sz="1200" b="1" i="0" u="none" strike="noStrike" kern="1200" dirty="0">
                <a:solidFill>
                  <a:schemeClr val="tx1"/>
                </a:solidFill>
                <a:effectLst/>
                <a:latin typeface="+mn-lt"/>
                <a:ea typeface="+mn-ea"/>
                <a:cs typeface="+mn-cs"/>
              </a:rPr>
              <a:t>Example:</a:t>
            </a:r>
            <a:r>
              <a:rPr lang="en-IN" sz="1200" b="0" i="0" u="none" strike="noStrike" kern="1200" dirty="0">
                <a:solidFill>
                  <a:schemeClr val="tx1"/>
                </a:solidFill>
                <a:effectLst/>
                <a:latin typeface="+mn-lt"/>
                <a:ea typeface="+mn-ea"/>
                <a:cs typeface="+mn-cs"/>
              </a:rPr>
              <a:t> mixing meters (range ~0–10) and </a:t>
            </a:r>
            <a:r>
              <a:rPr lang="en-IN" sz="1200" b="0" i="0" u="none" strike="noStrike" kern="1200" dirty="0" err="1">
                <a:solidFill>
                  <a:schemeClr val="tx1"/>
                </a:solidFill>
                <a:effectLst/>
                <a:latin typeface="+mn-lt"/>
                <a:ea typeface="+mn-ea"/>
                <a:cs typeface="+mn-cs"/>
              </a:rPr>
              <a:t>millimeters</a:t>
            </a:r>
            <a:r>
              <a:rPr lang="en-IN" sz="1200" b="0" i="0" u="none" strike="noStrike" kern="1200" dirty="0">
                <a:solidFill>
                  <a:schemeClr val="tx1"/>
                </a:solidFill>
                <a:effectLst/>
                <a:latin typeface="+mn-lt"/>
                <a:ea typeface="+mn-ea"/>
                <a:cs typeface="+mn-cs"/>
              </a:rPr>
              <a:t> (range ~0–10000) — the </a:t>
            </a:r>
            <a:r>
              <a:rPr lang="en-IN" sz="1200" b="0" i="0" u="none" strike="noStrike" kern="1200" dirty="0" err="1">
                <a:solidFill>
                  <a:schemeClr val="tx1"/>
                </a:solidFill>
                <a:effectLst/>
                <a:latin typeface="+mn-lt"/>
                <a:ea typeface="+mn-ea"/>
                <a:cs typeface="+mn-cs"/>
              </a:rPr>
              <a:t>millimeter</a:t>
            </a:r>
            <a:r>
              <a:rPr lang="en-IN" sz="1200" b="0" i="0" u="none" strike="noStrike" kern="1200" dirty="0">
                <a:solidFill>
                  <a:schemeClr val="tx1"/>
                </a:solidFill>
                <a:effectLst/>
                <a:latin typeface="+mn-lt"/>
                <a:ea typeface="+mn-ea"/>
                <a:cs typeface="+mn-cs"/>
              </a:rPr>
              <a:t> feature will dominate PCs unless you scale.</a:t>
            </a:r>
            <a:endParaRPr lang="en-US" dirty="0"/>
          </a:p>
        </p:txBody>
      </p:sp>
      <p:sp>
        <p:nvSpPr>
          <p:cNvPr id="4" name="Slide Number Placeholder 3"/>
          <p:cNvSpPr>
            <a:spLocks noGrp="1"/>
          </p:cNvSpPr>
          <p:nvPr>
            <p:ph type="sldNum" sz="quarter" idx="5"/>
          </p:nvPr>
        </p:nvSpPr>
        <p:spPr/>
        <p:txBody>
          <a:bodyPr/>
          <a:lstStyle/>
          <a:p>
            <a:fld id="{1A01344F-25B0-4048-A041-ACEF571164EA}" type="slidenum">
              <a:rPr lang="en-US" smtClean="0"/>
              <a:t>72</a:t>
            </a:fld>
            <a:endParaRPr lang="en-US"/>
          </a:p>
        </p:txBody>
      </p:sp>
    </p:spTree>
    <p:extLst>
      <p:ext uri="{BB962C8B-B14F-4D97-AF65-F5344CB8AC3E}">
        <p14:creationId xmlns:p14="http://schemas.microsoft.com/office/powerpoint/2010/main" val="2989058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IN" sz="1200" kern="1200" dirty="0" err="1">
                    <a:solidFill>
                      <a:schemeClr val="tx1"/>
                    </a:solidFill>
                    <a:latin typeface="+mn-lt"/>
                    <a:ea typeface="+mn-ea"/>
                    <a:cs typeface="+mn-cs"/>
                  </a:rPr>
                  <a:t>fit_transform</a:t>
                </a:r>
                <a:r>
                  <a:rPr lang="en-IN" sz="1200" kern="1200" dirty="0">
                    <a:solidFill>
                      <a:schemeClr val="tx1"/>
                    </a:solidFill>
                    <a:latin typeface="+mn-lt"/>
                    <a:ea typeface="+mn-ea"/>
                    <a:cs typeface="+mn-cs"/>
                  </a:rPr>
                  <a:t>()</a:t>
                </a:r>
                <a:r>
                  <a:rPr lang="en-IN" dirty="0"/>
                  <a:t> does two things:</a:t>
                </a:r>
              </a:p>
              <a:p>
                <a:pPr lvl="1"/>
                <a:r>
                  <a:rPr lang="en-IN" b="1" dirty="0"/>
                  <a:t>fit</a:t>
                </a:r>
                <a:r>
                  <a:rPr lang="en-IN" dirty="0"/>
                  <a:t> → finds the </a:t>
                </a:r>
                <a:r>
                  <a:rPr lang="en-IN" b="1" dirty="0"/>
                  <a:t>minimum and maximum</a:t>
                </a:r>
                <a:r>
                  <a:rPr lang="en-IN" dirty="0"/>
                  <a:t> of the column.</a:t>
                </a:r>
              </a:p>
              <a:p>
                <a:pPr lvl="1"/>
                <a:r>
                  <a:rPr lang="en-IN" b="1" dirty="0"/>
                  <a:t>transform</a:t>
                </a:r>
                <a:r>
                  <a:rPr lang="en-IN" dirty="0"/>
                  <a:t> → applies the formula:</a:t>
                </a:r>
              </a:p>
              <a:p>
                <a:pPr/>
                <a14:m>
                  <m:oMathPara xmlns:m="http://schemas.openxmlformats.org/officeDocument/2006/math">
                    <m:oMathParaPr>
                      <m:jc m:val="centerGroup"/>
                    </m:oMathParaPr>
                    <m:oMath xmlns:m="http://schemas.openxmlformats.org/officeDocument/2006/math">
                      <m:sSup>
                        <m:sSupPr>
                          <m:ctrlPr>
                            <a:rPr lang="ar-AE" sz="1200" i="1" kern="1200">
                              <a:solidFill>
                                <a:schemeClr val="tx1"/>
                              </a:solidFill>
                              <a:latin typeface="Cambria Math" panose="02040503050406030204" pitchFamily="18" charset="0"/>
                              <a:ea typeface="+mn-ea"/>
                              <a:cs typeface="+mn-cs"/>
                            </a:rPr>
                          </m:ctrlPr>
                        </m:sSupPr>
                        <m:e>
                          <m:r>
                            <a:rPr lang="ar-AE" sz="1200" i="1" kern="1200">
                              <a:solidFill>
                                <a:schemeClr val="tx1"/>
                              </a:solidFill>
                              <a:latin typeface="Cambria Math" panose="02040503050406030204" pitchFamily="18" charset="0"/>
                              <a:ea typeface="+mn-ea"/>
                              <a:cs typeface="+mn-cs"/>
                            </a:rPr>
                            <m:t>𝑋</m:t>
                          </m:r>
                        </m:e>
                        <m:sup>
                          <m:r>
                            <a:rPr lang="ar-AE" sz="1200" i="0" kern="1200">
                              <a:solidFill>
                                <a:schemeClr val="tx1"/>
                              </a:solidFill>
                              <a:latin typeface="Cambria Math" panose="02040503050406030204" pitchFamily="18" charset="0"/>
                              <a:ea typeface="+mn-ea"/>
                              <a:cs typeface="+mn-cs"/>
                            </a:rPr>
                            <m:t>′</m:t>
                          </m:r>
                        </m:sup>
                      </m:sSup>
                      <m:r>
                        <a:rPr lang="ar-AE" sz="1200" i="0" kern="1200">
                          <a:solidFill>
                            <a:schemeClr val="tx1"/>
                          </a:solidFill>
                          <a:latin typeface="Cambria Math" panose="02040503050406030204" pitchFamily="18" charset="0"/>
                          <a:ea typeface="+mn-ea"/>
                          <a:cs typeface="+mn-cs"/>
                        </a:rPr>
                        <m:t>=</m:t>
                      </m:r>
                      <m:f>
                        <m:fPr>
                          <m:ctrlPr>
                            <a:rPr lang="ar-AE" sz="1200" i="1" kern="1200">
                              <a:solidFill>
                                <a:schemeClr val="tx1"/>
                              </a:solidFill>
                              <a:latin typeface="Cambria Math" panose="02040503050406030204" pitchFamily="18" charset="0"/>
                              <a:ea typeface="+mn-ea"/>
                              <a:cs typeface="+mn-cs"/>
                            </a:rPr>
                          </m:ctrlPr>
                        </m:fPr>
                        <m:num>
                          <m:r>
                            <a:rPr lang="ar-AE" sz="1200" i="1" kern="1200">
                              <a:solidFill>
                                <a:schemeClr val="tx1"/>
                              </a:solidFill>
                              <a:latin typeface="Cambria Math" panose="02040503050406030204" pitchFamily="18" charset="0"/>
                              <a:ea typeface="+mn-ea"/>
                              <a:cs typeface="+mn-cs"/>
                            </a:rPr>
                            <m:t>𝑋</m:t>
                          </m:r>
                          <m:r>
                            <a:rPr lang="ar-AE" sz="1200" i="0" kern="1200">
                              <a:solidFill>
                                <a:schemeClr val="tx1"/>
                              </a:solidFill>
                              <a:latin typeface="Cambria Math" panose="02040503050406030204" pitchFamily="18" charset="0"/>
                              <a:ea typeface="+mn-ea"/>
                              <a:cs typeface="+mn-cs"/>
                            </a:rPr>
                            <m:t>−</m:t>
                          </m:r>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1" kern="1200">
                                  <a:solidFill>
                                    <a:schemeClr val="tx1"/>
                                  </a:solidFill>
                                  <a:latin typeface="Cambria Math" panose="02040503050406030204" pitchFamily="18" charset="0"/>
                                  <a:ea typeface="+mn-ea"/>
                                  <a:cs typeface="+mn-cs"/>
                                </a:rPr>
                                <m:t>𝑚𝑖𝑛</m:t>
                              </m:r>
                            </m:sub>
                          </m:sSub>
                        </m:num>
                        <m:den>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1" kern="1200">
                                  <a:solidFill>
                                    <a:schemeClr val="tx1"/>
                                  </a:solidFill>
                                  <a:latin typeface="Cambria Math" panose="02040503050406030204" pitchFamily="18" charset="0"/>
                                  <a:ea typeface="+mn-ea"/>
                                  <a:cs typeface="+mn-cs"/>
                                </a:rPr>
                                <m:t>𝑚𝑎𝑥</m:t>
                              </m:r>
                            </m:sub>
                          </m:sSub>
                          <m:r>
                            <a:rPr lang="ar-AE" sz="1200" i="0" kern="1200">
                              <a:solidFill>
                                <a:schemeClr val="tx1"/>
                              </a:solidFill>
                              <a:latin typeface="Cambria Math" panose="02040503050406030204" pitchFamily="18" charset="0"/>
                              <a:ea typeface="+mn-ea"/>
                              <a:cs typeface="+mn-cs"/>
                            </a:rPr>
                            <m:t>−</m:t>
                          </m:r>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1" kern="1200">
                                  <a:solidFill>
                                    <a:schemeClr val="tx1"/>
                                  </a:solidFill>
                                  <a:latin typeface="Cambria Math" panose="02040503050406030204" pitchFamily="18" charset="0"/>
                                  <a:ea typeface="+mn-ea"/>
                                  <a:cs typeface="+mn-cs"/>
                                </a:rPr>
                                <m:t>𝑚𝑖𝑛</m:t>
                              </m:r>
                            </m:sub>
                          </m:sSub>
                        </m:den>
                      </m:f>
                    </m:oMath>
                  </m:oMathPara>
                </a14:m>
                <a:endParaRPr lang="en-US" dirty="0"/>
              </a:p>
              <a:p>
                <a:r>
                  <a:rPr lang="en-IN" dirty="0"/>
                  <a:t>A new column </a:t>
                </a:r>
                <a:r>
                  <a:rPr lang="en-IN" b="1" dirty="0" err="1"/>
                  <a:t>Marks_Normalized</a:t>
                </a:r>
                <a:r>
                  <a:rPr lang="en-IN" dirty="0"/>
                  <a:t> is added with normalized values.</a:t>
                </a:r>
                <a:endParaRPr lang="ar-AE" dirty="0"/>
              </a:p>
              <a:p>
                <a:endParaRPr lang="en-US" dirty="0"/>
              </a:p>
            </p:txBody>
          </p:sp>
        </mc:Choice>
        <mc:Fallback xmlns="">
          <p:sp>
            <p:nvSpPr>
              <p:cNvPr id="3" name="Notes Placeholder 2"/>
              <p:cNvSpPr>
                <a:spLocks noGrp="1"/>
              </p:cNvSpPr>
              <p:nvPr>
                <p:ph type="body" idx="1"/>
              </p:nvPr>
            </p:nvSpPr>
            <p:spPr/>
            <p:txBody>
              <a:bodyPr/>
              <a:lstStyle/>
              <a:p>
                <a:r>
                  <a:rPr lang="en-IN" sz="1200" kern="1200" dirty="0" err="1">
                    <a:solidFill>
                      <a:schemeClr val="tx1"/>
                    </a:solidFill>
                    <a:latin typeface="+mn-lt"/>
                    <a:ea typeface="+mn-ea"/>
                    <a:cs typeface="+mn-cs"/>
                  </a:rPr>
                  <a:t>fit_transform</a:t>
                </a:r>
                <a:r>
                  <a:rPr lang="en-IN" sz="1200" kern="1200" dirty="0">
                    <a:solidFill>
                      <a:schemeClr val="tx1"/>
                    </a:solidFill>
                    <a:latin typeface="+mn-lt"/>
                    <a:ea typeface="+mn-ea"/>
                    <a:cs typeface="+mn-cs"/>
                  </a:rPr>
                  <a:t>()</a:t>
                </a:r>
                <a:r>
                  <a:rPr lang="en-IN" dirty="0"/>
                  <a:t> does two things:</a:t>
                </a:r>
              </a:p>
              <a:p>
                <a:pPr lvl="1"/>
                <a:r>
                  <a:rPr lang="en-IN" b="1" dirty="0"/>
                  <a:t>fit</a:t>
                </a:r>
                <a:r>
                  <a:rPr lang="en-IN" dirty="0"/>
                  <a:t> → finds the </a:t>
                </a:r>
                <a:r>
                  <a:rPr lang="en-IN" b="1" dirty="0"/>
                  <a:t>minimum and maximum</a:t>
                </a:r>
                <a:r>
                  <a:rPr lang="en-IN" dirty="0"/>
                  <a:t> of the column.</a:t>
                </a:r>
              </a:p>
              <a:p>
                <a:pPr lvl="1"/>
                <a:r>
                  <a:rPr lang="en-IN" b="1" dirty="0"/>
                  <a:t>transform</a:t>
                </a:r>
                <a:r>
                  <a:rPr lang="en-IN" dirty="0"/>
                  <a:t> → applies the formula:</a:t>
                </a:r>
              </a:p>
              <a:p>
                <a:r>
                  <a:rPr lang="ar-AE" sz="1200" i="0" kern="1200">
                    <a:solidFill>
                      <a:schemeClr val="tx1"/>
                    </a:solidFill>
                    <a:latin typeface="+mn-lt"/>
                    <a:ea typeface="+mn-ea"/>
                    <a:cs typeface="+mn-cs"/>
                  </a:rPr>
                  <a:t>𝑋^′=(𝑋−𝑋_𝑚𝑖𝑛)/(𝑋_𝑚𝑎𝑥−𝑋_𝑚𝑖𝑛 )</a:t>
                </a:r>
                <a:endParaRPr lang="en-US" dirty="0"/>
              </a:p>
              <a:p>
                <a:r>
                  <a:rPr lang="en-IN" dirty="0"/>
                  <a:t>A new column </a:t>
                </a:r>
                <a:r>
                  <a:rPr lang="en-IN" b="1" dirty="0" err="1"/>
                  <a:t>Marks_Normalized</a:t>
                </a:r>
                <a:r>
                  <a:rPr lang="en-IN" dirty="0"/>
                  <a:t> is added with normalized values.</a:t>
                </a:r>
                <a:endParaRPr lang="ar-AE" dirty="0"/>
              </a:p>
              <a:p>
                <a:endParaRPr lang="en-US" dirty="0"/>
              </a:p>
            </p:txBody>
          </p:sp>
        </mc:Fallback>
      </mc:AlternateContent>
      <p:sp>
        <p:nvSpPr>
          <p:cNvPr id="4" name="Slide Number Placeholder 3"/>
          <p:cNvSpPr>
            <a:spLocks noGrp="1"/>
          </p:cNvSpPr>
          <p:nvPr>
            <p:ph type="sldNum" sz="quarter" idx="5"/>
          </p:nvPr>
        </p:nvSpPr>
        <p:spPr/>
        <p:txBody>
          <a:bodyPr/>
          <a:lstStyle/>
          <a:p>
            <a:fld id="{D9077945-1BD3-4A42-A33D-9C02A77DE8F7}" type="slidenum">
              <a:rPr lang="en-US" smtClean="0"/>
              <a:t>10</a:t>
            </a:fld>
            <a:endParaRPr lang="en-US"/>
          </a:p>
        </p:txBody>
      </p:sp>
    </p:spTree>
    <p:extLst>
      <p:ext uri="{BB962C8B-B14F-4D97-AF65-F5344CB8AC3E}">
        <p14:creationId xmlns:p14="http://schemas.microsoft.com/office/powerpoint/2010/main" val="889988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IN" b="1" dirty="0"/>
                  <a:t>Quick Summary:</a:t>
                </a:r>
              </a:p>
              <a:p>
                <a:r>
                  <a:rPr lang="en-IN" b="1" dirty="0"/>
                  <a:t>Original Marks</a:t>
                </a:r>
                <a:r>
                  <a:rPr lang="en-IN" dirty="0"/>
                  <a:t>: 40, 60, 80, 100</a:t>
                </a:r>
              </a:p>
              <a:p>
                <a:r>
                  <a:rPr lang="en-IN" b="1" dirty="0"/>
                  <a:t>Normalized Marks</a:t>
                </a:r>
                <a:r>
                  <a:rPr lang="en-IN" dirty="0"/>
                  <a:t>: scaled between </a:t>
                </a:r>
                <a:r>
                  <a:rPr lang="en-IN" b="1" dirty="0"/>
                  <a:t>0 and 1</a:t>
                </a:r>
                <a:r>
                  <a:rPr lang="en-IN" dirty="0"/>
                  <a:t> using </a:t>
                </a:r>
                <a:r>
                  <a:rPr lang="en-IN" dirty="0" err="1"/>
                  <a:t>MinMaxScaler</a:t>
                </a:r>
                <a:r>
                  <a:rPr lang="en-IN" dirty="0"/>
                  <a:t>.</a:t>
                </a:r>
              </a:p>
              <a:p>
                <a:r>
                  <a:rPr lang="en-IN" dirty="0"/>
                  <a:t>Formula used: </a:t>
                </a:r>
                <a14:m>
                  <m:oMath xmlns:m="http://schemas.openxmlformats.org/officeDocument/2006/math">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𝑋</m:t>
                        </m:r>
                        <m:r>
                          <a:rPr lang="ar-AE" sz="1200" i="0" kern="1200">
                            <a:solidFill>
                              <a:schemeClr val="tx1"/>
                            </a:solidFill>
                            <a:latin typeface="Cambria Math" panose="02040503050406030204" pitchFamily="18" charset="0"/>
                            <a:ea typeface="+mn-ea"/>
                            <a:cs typeface="+mn-cs"/>
                          </a:rPr>
                          <m:t>−40</m:t>
                        </m:r>
                      </m:e>
                    </m:d>
                    <m:r>
                      <a:rPr lang="ar-AE" sz="1200" i="0" kern="1200">
                        <a:solidFill>
                          <a:schemeClr val="tx1"/>
                        </a:solidFill>
                        <a:latin typeface="Cambria Math" panose="02040503050406030204" pitchFamily="18" charset="0"/>
                        <a:ea typeface="+mn-ea"/>
                        <a:cs typeface="+mn-cs"/>
                      </a:rPr>
                      <m:t>/</m:t>
                    </m:r>
                    <m:d>
                      <m:dPr>
                        <m:ctrlPr>
                          <a:rPr lang="ar-AE" sz="1200" i="1" kern="1200">
                            <a:solidFill>
                              <a:schemeClr val="tx1"/>
                            </a:solidFill>
                            <a:latin typeface="Cambria Math" panose="02040503050406030204" pitchFamily="18" charset="0"/>
                            <a:ea typeface="+mn-ea"/>
                            <a:cs typeface="+mn-cs"/>
                          </a:rPr>
                        </m:ctrlPr>
                      </m:dPr>
                      <m:e>
                        <m:r>
                          <a:rPr lang="ar-AE" sz="1200" i="0" kern="1200">
                            <a:solidFill>
                              <a:schemeClr val="tx1"/>
                            </a:solidFill>
                            <a:latin typeface="Cambria Math" panose="02040503050406030204" pitchFamily="18" charset="0"/>
                            <a:ea typeface="+mn-ea"/>
                            <a:cs typeface="+mn-cs"/>
                          </a:rPr>
                          <m:t>100−40</m:t>
                        </m:r>
                      </m:e>
                    </m:d>
                  </m:oMath>
                </a14:m>
                <a:r>
                  <a:rPr lang="ar-AE" dirty="0"/>
                  <a:t>.</a:t>
                </a:r>
              </a:p>
              <a:p>
                <a:endParaRPr lang="en-US" dirty="0"/>
              </a:p>
            </p:txBody>
          </p:sp>
        </mc:Choice>
        <mc:Fallback xmlns="">
          <p:sp>
            <p:nvSpPr>
              <p:cNvPr id="3" name="Notes Placeholder 2"/>
              <p:cNvSpPr>
                <a:spLocks noGrp="1"/>
              </p:cNvSpPr>
              <p:nvPr>
                <p:ph type="body" idx="1"/>
              </p:nvPr>
            </p:nvSpPr>
            <p:spPr/>
            <p:txBody>
              <a:bodyPr/>
              <a:lstStyle/>
              <a:p>
                <a:r>
                  <a:rPr lang="en-IN" b="1" dirty="0"/>
                  <a:t>Quick Summary:</a:t>
                </a:r>
              </a:p>
              <a:p>
                <a:r>
                  <a:rPr lang="en-IN" b="1" dirty="0"/>
                  <a:t>Original Marks</a:t>
                </a:r>
                <a:r>
                  <a:rPr lang="en-IN" dirty="0"/>
                  <a:t>: 40, 60, 80, 100</a:t>
                </a:r>
              </a:p>
              <a:p>
                <a:r>
                  <a:rPr lang="en-IN" b="1" dirty="0"/>
                  <a:t>Normalized Marks</a:t>
                </a:r>
                <a:r>
                  <a:rPr lang="en-IN" dirty="0"/>
                  <a:t>: scaled between </a:t>
                </a:r>
                <a:r>
                  <a:rPr lang="en-IN" b="1" dirty="0"/>
                  <a:t>0 and 1</a:t>
                </a:r>
                <a:r>
                  <a:rPr lang="en-IN" dirty="0"/>
                  <a:t> using </a:t>
                </a:r>
                <a:r>
                  <a:rPr lang="en-IN" dirty="0" err="1"/>
                  <a:t>MinMaxScaler</a:t>
                </a:r>
                <a:r>
                  <a:rPr lang="en-IN" dirty="0"/>
                  <a:t>.</a:t>
                </a:r>
              </a:p>
              <a:p>
                <a:r>
                  <a:rPr lang="en-IN" dirty="0"/>
                  <a:t>Formula used: </a:t>
                </a:r>
                <a:r>
                  <a:rPr lang="ar-AE" sz="1200" i="0" kern="1200">
                    <a:solidFill>
                      <a:schemeClr val="tx1"/>
                    </a:solidFill>
                    <a:latin typeface="+mn-lt"/>
                    <a:ea typeface="+mn-ea"/>
                    <a:cs typeface="+mn-cs"/>
                  </a:rPr>
                  <a:t>(𝑋−40)/(100−40)</a:t>
                </a:r>
                <a:r>
                  <a:rPr lang="ar-AE" dirty="0"/>
                  <a:t>.</a:t>
                </a:r>
              </a:p>
              <a:p>
                <a:endParaRPr lang="en-US" dirty="0"/>
              </a:p>
            </p:txBody>
          </p:sp>
        </mc:Fallback>
      </mc:AlternateContent>
      <p:sp>
        <p:nvSpPr>
          <p:cNvPr id="4" name="Slide Number Placeholder 3"/>
          <p:cNvSpPr>
            <a:spLocks noGrp="1"/>
          </p:cNvSpPr>
          <p:nvPr>
            <p:ph type="sldNum" sz="quarter" idx="5"/>
          </p:nvPr>
        </p:nvSpPr>
        <p:spPr/>
        <p:txBody>
          <a:bodyPr/>
          <a:lstStyle/>
          <a:p>
            <a:fld id="{D9077945-1BD3-4A42-A33D-9C02A77DE8F7}" type="slidenum">
              <a:rPr lang="en-US" smtClean="0"/>
              <a:t>11</a:t>
            </a:fld>
            <a:endParaRPr lang="en-US"/>
          </a:p>
        </p:txBody>
      </p:sp>
    </p:spTree>
    <p:extLst>
      <p:ext uri="{BB962C8B-B14F-4D97-AF65-F5344CB8AC3E}">
        <p14:creationId xmlns:p14="http://schemas.microsoft.com/office/powerpoint/2010/main" val="1569876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sz="1200" b="0" i="0" u="none" strike="noStrike" kern="1200" dirty="0">
                <a:solidFill>
                  <a:schemeClr val="tx1"/>
                </a:solidFill>
                <a:effectLst/>
                <a:latin typeface="+mn-lt"/>
                <a:ea typeface="+mn-ea"/>
                <a:cs typeface="+mn-cs"/>
              </a:rPr>
              <a:t>Example: If income data is ₹10k–₹1 lakh but one person has ₹10 crore, then almost all normal incomes shrink near 0, making features less useful</a:t>
            </a:r>
          </a:p>
          <a:p>
            <a:pPr marL="228600" indent="-228600">
              <a:buAutoNum type="arabicPeriod"/>
            </a:pPr>
            <a:r>
              <a:rPr lang="en-IN" sz="1200" b="0" i="0" u="none" strike="noStrike" kern="1200" dirty="0">
                <a:solidFill>
                  <a:schemeClr val="tx1"/>
                </a:solidFill>
                <a:effectLst/>
                <a:latin typeface="+mn-lt"/>
                <a:ea typeface="+mn-ea"/>
                <a:cs typeface="+mn-cs"/>
              </a:rPr>
              <a:t>It only rescales the range; it doesn’t fix skewness or make data Gaussian.</a:t>
            </a:r>
          </a:p>
          <a:p>
            <a:pPr marL="228600" indent="-228600">
              <a:buAutoNum type="arabicPeriod"/>
            </a:pPr>
            <a:r>
              <a:rPr lang="en-IN" sz="1200" b="0" i="0" u="none" strike="noStrike" kern="1200" dirty="0">
                <a:solidFill>
                  <a:schemeClr val="tx1"/>
                </a:solidFill>
                <a:effectLst/>
                <a:latin typeface="+mn-lt"/>
                <a:ea typeface="+mn-ea"/>
                <a:cs typeface="+mn-cs"/>
              </a:rPr>
              <a:t>Not Robust Across Different Datasets</a:t>
            </a:r>
          </a:p>
          <a:p>
            <a:pPr marL="685800" lvl="1" indent="-228600">
              <a:buAutoNum type="arabicPeriod"/>
            </a:pPr>
            <a:endParaRPr lang="en-US" dirty="0"/>
          </a:p>
        </p:txBody>
      </p:sp>
      <p:sp>
        <p:nvSpPr>
          <p:cNvPr id="4" name="Slide Number Placeholder 3"/>
          <p:cNvSpPr>
            <a:spLocks noGrp="1"/>
          </p:cNvSpPr>
          <p:nvPr>
            <p:ph type="sldNum" sz="quarter" idx="5"/>
          </p:nvPr>
        </p:nvSpPr>
        <p:spPr/>
        <p:txBody>
          <a:bodyPr/>
          <a:lstStyle/>
          <a:p>
            <a:fld id="{D9077945-1BD3-4A42-A33D-9C02A77DE8F7}" type="slidenum">
              <a:rPr lang="en-US" smtClean="0"/>
              <a:t>12</a:t>
            </a:fld>
            <a:endParaRPr lang="en-US"/>
          </a:p>
        </p:txBody>
      </p:sp>
    </p:spTree>
    <p:extLst>
      <p:ext uri="{BB962C8B-B14F-4D97-AF65-F5344CB8AC3E}">
        <p14:creationId xmlns:p14="http://schemas.microsoft.com/office/powerpoint/2010/main" val="1744177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Normal distribution = bell-shaped curve.</a:t>
            </a:r>
            <a:endParaRPr lang="en-IN" dirty="0"/>
          </a:p>
          <a:p>
            <a:r>
              <a:rPr lang="en-IN" dirty="0"/>
              <a:t>Most values are around the mean, fewer as you move away.</a:t>
            </a:r>
          </a:p>
          <a:p>
            <a:r>
              <a:rPr lang="en-IN" dirty="0"/>
              <a:t>Examples: heights, exam scores, IQ, measurement errors.</a:t>
            </a:r>
          </a:p>
          <a:p>
            <a:r>
              <a:rPr lang="en-IN" dirty="0"/>
              <a:t>Standardization converts data into a </a:t>
            </a:r>
            <a:r>
              <a:rPr lang="en-IN" b="1" dirty="0"/>
              <a:t>standard normal distribution (mean=0, </a:t>
            </a:r>
            <a:r>
              <a:rPr lang="el-GR" b="1" dirty="0"/>
              <a:t>σ=1)</a:t>
            </a:r>
            <a:r>
              <a:rPr lang="el-GR" dirty="0"/>
              <a:t>.</a:t>
            </a:r>
            <a:endParaRPr lang="en-US" dirty="0"/>
          </a:p>
          <a:p>
            <a:r>
              <a:rPr lang="en-IN" dirty="0"/>
              <a:t>A </a:t>
            </a:r>
            <a:r>
              <a:rPr lang="en-IN" b="1" dirty="0"/>
              <a:t>normal distribution</a:t>
            </a:r>
            <a:r>
              <a:rPr lang="en-IN" dirty="0"/>
              <a:t> is a type of probability distribution that is </a:t>
            </a:r>
            <a:r>
              <a:rPr lang="en-IN" b="1" dirty="0"/>
              <a:t>symmetrical and bell-shaped</a:t>
            </a:r>
            <a:r>
              <a:rPr lang="en-IN" dirty="0"/>
              <a:t>.</a:t>
            </a:r>
          </a:p>
          <a:p>
            <a:r>
              <a:rPr lang="en-IN" dirty="0"/>
              <a:t>Most values cluster around the </a:t>
            </a:r>
            <a:r>
              <a:rPr lang="en-IN" b="1" dirty="0"/>
              <a:t>mean (average)</a:t>
            </a:r>
            <a:r>
              <a:rPr lang="en-IN" dirty="0"/>
              <a:t>, and fewer values appear as you move away from the mean.</a:t>
            </a:r>
          </a:p>
          <a:p>
            <a:r>
              <a:rPr lang="en-IN" b="1" dirty="0"/>
              <a:t>Mean = Median = Mode:</a:t>
            </a:r>
            <a:r>
              <a:rPr lang="en-IN" dirty="0"/>
              <a:t> All are at the </a:t>
            </a:r>
            <a:r>
              <a:rPr lang="en-IN" dirty="0" err="1"/>
              <a:t>center</a:t>
            </a:r>
            <a:r>
              <a:rPr lang="en-IN" dirty="0"/>
              <a:t>.</a:t>
            </a:r>
          </a:p>
          <a:p>
            <a:endParaRPr lang="el-GR" dirty="0"/>
          </a:p>
          <a:p>
            <a:endParaRPr lang="en-US" dirty="0"/>
          </a:p>
        </p:txBody>
      </p:sp>
      <p:sp>
        <p:nvSpPr>
          <p:cNvPr id="4" name="Slide Number Placeholder 3"/>
          <p:cNvSpPr>
            <a:spLocks noGrp="1"/>
          </p:cNvSpPr>
          <p:nvPr>
            <p:ph type="sldNum" sz="quarter" idx="5"/>
          </p:nvPr>
        </p:nvSpPr>
        <p:spPr/>
        <p:txBody>
          <a:bodyPr/>
          <a:lstStyle/>
          <a:p>
            <a:fld id="{D9077945-1BD3-4A42-A33D-9C02A77DE8F7}" type="slidenum">
              <a:rPr lang="en-US" smtClean="0"/>
              <a:t>14</a:t>
            </a:fld>
            <a:endParaRPr lang="en-US"/>
          </a:p>
        </p:txBody>
      </p:sp>
    </p:spTree>
    <p:extLst>
      <p:ext uri="{BB962C8B-B14F-4D97-AF65-F5344CB8AC3E}">
        <p14:creationId xmlns:p14="http://schemas.microsoft.com/office/powerpoint/2010/main" val="1015512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01344F-25B0-4048-A041-ACEF571164EA}" type="slidenum">
              <a:rPr lang="en-US" smtClean="0"/>
              <a:t>20</a:t>
            </a:fld>
            <a:endParaRPr lang="en-US"/>
          </a:p>
        </p:txBody>
      </p:sp>
    </p:spTree>
    <p:extLst>
      <p:ext uri="{BB962C8B-B14F-4D97-AF65-F5344CB8AC3E}">
        <p14:creationId xmlns:p14="http://schemas.microsoft.com/office/powerpoint/2010/main" val="402609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👉If a model has </a:t>
                </a:r>
                <a14:m>
                  <m:oMath xmlns:m="http://schemas.openxmlformats.org/officeDocument/2006/math">
                    <m:sSup>
                      <m:sSupPr>
                        <m:ctrlPr>
                          <a:rPr lang="ar-AE" sz="1200" i="1" kern="1200">
                            <a:solidFill>
                              <a:schemeClr val="tx1"/>
                            </a:solidFill>
                            <a:latin typeface="Cambria Math" panose="02040503050406030204" pitchFamily="18" charset="0"/>
                            <a:ea typeface="+mn-ea"/>
                            <a:cs typeface="+mn-cs"/>
                          </a:rPr>
                        </m:ctrlPr>
                      </m:sSupPr>
                      <m:e>
                        <m:r>
                          <a:rPr lang="ar-AE" sz="1200" i="1" kern="1200">
                            <a:solidFill>
                              <a:schemeClr val="tx1"/>
                            </a:solidFill>
                            <a:latin typeface="Cambria Math" panose="02040503050406030204" pitchFamily="18" charset="0"/>
                            <a:ea typeface="+mn-ea"/>
                            <a:cs typeface="+mn-cs"/>
                          </a:rPr>
                          <m:t>𝑅</m:t>
                        </m:r>
                      </m:e>
                      <m:sup>
                        <m:r>
                          <a:rPr lang="ar-AE" sz="1200" i="0" kern="1200">
                            <a:solidFill>
                              <a:schemeClr val="tx1"/>
                            </a:solidFill>
                            <a:latin typeface="Cambria Math" panose="02040503050406030204" pitchFamily="18" charset="0"/>
                            <a:ea typeface="+mn-ea"/>
                            <a:cs typeface="+mn-cs"/>
                          </a:rPr>
                          <m:t>2</m:t>
                        </m:r>
                      </m:sup>
                    </m:sSup>
                    <m:r>
                      <a:rPr lang="ar-AE" sz="1200" i="0" kern="1200">
                        <a:solidFill>
                          <a:schemeClr val="tx1"/>
                        </a:solidFill>
                        <a:latin typeface="Cambria Math" panose="02040503050406030204" pitchFamily="18" charset="0"/>
                        <a:ea typeface="+mn-ea"/>
                        <a:cs typeface="+mn-cs"/>
                      </a:rPr>
                      <m:t>=0.30</m:t>
                    </m:r>
                  </m:oMath>
                </a14:m>
                <a:r>
                  <a:rPr lang="ar-AE" sz="1200" b="0" i="0" u="none" strike="noStrike" kern="1200" dirty="0">
                    <a:solidFill>
                      <a:schemeClr val="tx1"/>
                    </a:solidFill>
                    <a:effectLst/>
                    <a:latin typeface="+mn-lt"/>
                    <a:ea typeface="+mn-ea"/>
                    <a:cs typeface="+mn-cs"/>
                  </a:rPr>
                  <a:t>, </a:t>
                </a:r>
                <a:r>
                  <a:rPr lang="en-IN" sz="1200" b="0" i="0" u="none" strike="noStrike" kern="1200" dirty="0">
                    <a:solidFill>
                      <a:schemeClr val="tx1"/>
                    </a:solidFill>
                    <a:effectLst/>
                    <a:latin typeface="+mn-lt"/>
                    <a:ea typeface="+mn-ea"/>
                    <a:cs typeface="+mn-cs"/>
                  </a:rPr>
                  <a:t>here’s what it means in plain English: </a:t>
                </a:r>
              </a:p>
              <a:p>
                <a:r>
                  <a:rPr lang="en-IN" sz="1200" b="1" i="0" u="none" strike="noStrike" kern="1200" dirty="0">
                    <a:solidFill>
                      <a:schemeClr val="tx1"/>
                    </a:solidFill>
                    <a:effectLst/>
                    <a:latin typeface="+mn-lt"/>
                    <a:ea typeface="+mn-ea"/>
                    <a:cs typeface="+mn-cs"/>
                  </a:rPr>
                  <a:t>About 30% of the variation in the outcome (dependent variable) can be explained by the predictors (independent variables) in your model.</a:t>
                </a:r>
                <a:endParaRPr lang="en-IN" sz="1200" b="0" i="0" u="none" strike="noStrike" kern="1200" dirty="0">
                  <a:solidFill>
                    <a:schemeClr val="tx1"/>
                  </a:solidFill>
                  <a:effectLst/>
                  <a:latin typeface="+mn-lt"/>
                  <a:ea typeface="+mn-ea"/>
                  <a:cs typeface="+mn-cs"/>
                </a:endParaRPr>
              </a:p>
              <a:p>
                <a:r>
                  <a:rPr lang="en-IN" sz="1200" b="0" i="0" u="none" strike="noStrike" kern="1200" dirty="0">
                    <a:solidFill>
                      <a:schemeClr val="tx1"/>
                    </a:solidFill>
                    <a:effectLst/>
                    <a:latin typeface="+mn-lt"/>
                    <a:ea typeface="+mn-ea"/>
                    <a:cs typeface="+mn-cs"/>
                  </a:rPr>
                  <a:t>The remaining </a:t>
                </a:r>
                <a:r>
                  <a:rPr lang="en-IN" sz="1200" b="1" i="0" u="none" strike="noStrike" kern="1200" dirty="0">
                    <a:solidFill>
                      <a:schemeClr val="tx1"/>
                    </a:solidFill>
                    <a:effectLst/>
                    <a:latin typeface="+mn-lt"/>
                    <a:ea typeface="+mn-ea"/>
                    <a:cs typeface="+mn-cs"/>
                  </a:rPr>
                  <a:t>70% of the variation is due to other factors</a:t>
                </a:r>
                <a:r>
                  <a:rPr lang="en-IN" sz="1200" b="0" i="0" u="none" strike="noStrike" kern="1200" dirty="0">
                    <a:solidFill>
                      <a:schemeClr val="tx1"/>
                    </a:solidFill>
                    <a:effectLst/>
                    <a:latin typeface="+mn-lt"/>
                    <a:ea typeface="+mn-ea"/>
                    <a:cs typeface="+mn-cs"/>
                  </a:rPr>
                  <a:t> not included in the model (or just randomness/noise).</a:t>
                </a:r>
              </a:p>
              <a:p>
                <a:endParaRPr lang="en-US" dirty="0"/>
              </a:p>
            </p:txBody>
          </p:sp>
        </mc:Choice>
        <mc:Fallback xmlns="">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👉If a model has </a:t>
                </a:r>
                <a:r>
                  <a:rPr lang="ar-AE" sz="1200" i="0" kern="1200">
                    <a:solidFill>
                      <a:schemeClr val="tx1"/>
                    </a:solidFill>
                    <a:latin typeface="+mn-lt"/>
                    <a:ea typeface="+mn-ea"/>
                    <a:cs typeface="+mn-cs"/>
                  </a:rPr>
                  <a:t>𝑅^2=0.30</a:t>
                </a:r>
                <a:r>
                  <a:rPr lang="ar-AE" sz="1200" b="0" i="0" u="none" strike="noStrike" kern="1200" dirty="0">
                    <a:solidFill>
                      <a:schemeClr val="tx1"/>
                    </a:solidFill>
                    <a:effectLst/>
                    <a:latin typeface="+mn-lt"/>
                    <a:ea typeface="+mn-ea"/>
                    <a:cs typeface="+mn-cs"/>
                  </a:rPr>
                  <a:t>, </a:t>
                </a:r>
                <a:r>
                  <a:rPr lang="en-IN" sz="1200" b="0" i="0" u="none" strike="noStrike" kern="1200" dirty="0">
                    <a:solidFill>
                      <a:schemeClr val="tx1"/>
                    </a:solidFill>
                    <a:effectLst/>
                    <a:latin typeface="+mn-lt"/>
                    <a:ea typeface="+mn-ea"/>
                    <a:cs typeface="+mn-cs"/>
                  </a:rPr>
                  <a:t>here’s what it means in plain English: </a:t>
                </a:r>
              </a:p>
              <a:p>
                <a:r>
                  <a:rPr lang="en-IN" sz="1200" b="1" i="0" u="none" strike="noStrike" kern="1200" dirty="0">
                    <a:solidFill>
                      <a:schemeClr val="tx1"/>
                    </a:solidFill>
                    <a:effectLst/>
                    <a:latin typeface="+mn-lt"/>
                    <a:ea typeface="+mn-ea"/>
                    <a:cs typeface="+mn-cs"/>
                  </a:rPr>
                  <a:t>About 30% of the variation in the outcome (dependent variable) can be explained by the predictors (independent variables) in your model.</a:t>
                </a:r>
                <a:endParaRPr lang="en-IN" sz="1200" b="0" i="0" u="none" strike="noStrike" kern="1200" dirty="0">
                  <a:solidFill>
                    <a:schemeClr val="tx1"/>
                  </a:solidFill>
                  <a:effectLst/>
                  <a:latin typeface="+mn-lt"/>
                  <a:ea typeface="+mn-ea"/>
                  <a:cs typeface="+mn-cs"/>
                </a:endParaRPr>
              </a:p>
              <a:p>
                <a:r>
                  <a:rPr lang="en-IN" sz="1200" b="0" i="0" u="none" strike="noStrike" kern="1200" dirty="0">
                    <a:solidFill>
                      <a:schemeClr val="tx1"/>
                    </a:solidFill>
                    <a:effectLst/>
                    <a:latin typeface="+mn-lt"/>
                    <a:ea typeface="+mn-ea"/>
                    <a:cs typeface="+mn-cs"/>
                  </a:rPr>
                  <a:t>The remaining </a:t>
                </a:r>
                <a:r>
                  <a:rPr lang="en-IN" sz="1200" b="1" i="0" u="none" strike="noStrike" kern="1200" dirty="0">
                    <a:solidFill>
                      <a:schemeClr val="tx1"/>
                    </a:solidFill>
                    <a:effectLst/>
                    <a:latin typeface="+mn-lt"/>
                    <a:ea typeface="+mn-ea"/>
                    <a:cs typeface="+mn-cs"/>
                  </a:rPr>
                  <a:t>70% of the variation is due to other factors</a:t>
                </a:r>
                <a:r>
                  <a:rPr lang="en-IN" sz="1200" b="0" i="0" u="none" strike="noStrike" kern="1200" dirty="0">
                    <a:solidFill>
                      <a:schemeClr val="tx1"/>
                    </a:solidFill>
                    <a:effectLst/>
                    <a:latin typeface="+mn-lt"/>
                    <a:ea typeface="+mn-ea"/>
                    <a:cs typeface="+mn-cs"/>
                  </a:rPr>
                  <a:t> not included in the model (or just randomness/noise).</a:t>
                </a:r>
              </a:p>
              <a:p>
                <a:endParaRPr lang="en-US" dirty="0"/>
              </a:p>
            </p:txBody>
          </p:sp>
        </mc:Fallback>
      </mc:AlternateContent>
      <p:sp>
        <p:nvSpPr>
          <p:cNvPr id="4" name="Slide Number Placeholder 3"/>
          <p:cNvSpPr>
            <a:spLocks noGrp="1"/>
          </p:cNvSpPr>
          <p:nvPr>
            <p:ph type="sldNum" sz="quarter" idx="5"/>
          </p:nvPr>
        </p:nvSpPr>
        <p:spPr/>
        <p:txBody>
          <a:bodyPr/>
          <a:lstStyle/>
          <a:p>
            <a:fld id="{1A01344F-25B0-4048-A041-ACEF571164EA}" type="slidenum">
              <a:rPr lang="en-US" smtClean="0"/>
              <a:t>36</a:t>
            </a:fld>
            <a:endParaRPr lang="en-US"/>
          </a:p>
        </p:txBody>
      </p:sp>
    </p:spTree>
    <p:extLst>
      <p:ext uri="{BB962C8B-B14F-4D97-AF65-F5344CB8AC3E}">
        <p14:creationId xmlns:p14="http://schemas.microsoft.com/office/powerpoint/2010/main" val="1861314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Solution:</a:t>
            </a:r>
            <a:br>
              <a:rPr lang="en-IN" b="1" dirty="0"/>
            </a:br>
            <a:r>
              <a:rPr lang="en-IN" b="1" dirty="0"/>
              <a:t>TSS = 10:</a:t>
            </a:r>
            <a:r>
              <a:rPr lang="en-IN" dirty="0"/>
              <a:t> The total variation in the data around the mean is 10.</a:t>
            </a:r>
          </a:p>
          <a:p>
            <a:r>
              <a:rPr lang="en-IN" b="1" dirty="0"/>
              <a:t>RSS = 0.14:</a:t>
            </a:r>
            <a:r>
              <a:rPr lang="en-IN" dirty="0"/>
              <a:t> The model only leaves 0.14 unexplained error.</a:t>
            </a:r>
          </a:p>
          <a:p>
            <a:r>
              <a:rPr lang="en-IN" b="1" dirty="0"/>
              <a:t>R² = 0.986:</a:t>
            </a:r>
            <a:r>
              <a:rPr lang="en-IN" dirty="0"/>
              <a:t> This means </a:t>
            </a:r>
            <a:r>
              <a:rPr lang="en-IN" b="1" dirty="0"/>
              <a:t>98.6% of the variation in the outcome is explained by the model</a:t>
            </a:r>
            <a:r>
              <a:rPr lang="en-IN" dirty="0"/>
              <a:t>.</a:t>
            </a:r>
          </a:p>
          <a:p>
            <a:endParaRPr lang="en-US" dirty="0"/>
          </a:p>
        </p:txBody>
      </p:sp>
      <p:sp>
        <p:nvSpPr>
          <p:cNvPr id="4" name="Slide Number Placeholder 3"/>
          <p:cNvSpPr>
            <a:spLocks noGrp="1"/>
          </p:cNvSpPr>
          <p:nvPr>
            <p:ph type="sldNum" sz="quarter" idx="5"/>
          </p:nvPr>
        </p:nvSpPr>
        <p:spPr/>
        <p:txBody>
          <a:bodyPr/>
          <a:lstStyle/>
          <a:p>
            <a:fld id="{1A01344F-25B0-4048-A041-ACEF571164EA}" type="slidenum">
              <a:rPr lang="en-US" smtClean="0"/>
              <a:t>38</a:t>
            </a:fld>
            <a:endParaRPr lang="en-US"/>
          </a:p>
        </p:txBody>
      </p:sp>
    </p:spTree>
    <p:extLst>
      <p:ext uri="{BB962C8B-B14F-4D97-AF65-F5344CB8AC3E}">
        <p14:creationId xmlns:p14="http://schemas.microsoft.com/office/powerpoint/2010/main" val="412004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7DDD6-D9D3-C2A5-B59F-CF61D0F2ABC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D88F3B6-CC21-1593-F98B-58888B4731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B983D96-A0C6-6C07-F3AB-725E261258C3}"/>
              </a:ext>
            </a:extLst>
          </p:cNvPr>
          <p:cNvSpPr>
            <a:spLocks noGrp="1"/>
          </p:cNvSpPr>
          <p:nvPr>
            <p:ph type="dt" sz="half" idx="10"/>
          </p:nvPr>
        </p:nvSpPr>
        <p:spPr/>
        <p:txBody>
          <a:bodyPr/>
          <a:lstStyle/>
          <a:p>
            <a:fld id="{87FB8B41-23FC-4C4B-B9B9-AC71810FC560}" type="datetimeFigureOut">
              <a:rPr lang="en-US" smtClean="0"/>
              <a:t>10/3/25</a:t>
            </a:fld>
            <a:endParaRPr lang="en-US"/>
          </a:p>
        </p:txBody>
      </p:sp>
      <p:sp>
        <p:nvSpPr>
          <p:cNvPr id="5" name="Footer Placeholder 4">
            <a:extLst>
              <a:ext uri="{FF2B5EF4-FFF2-40B4-BE49-F238E27FC236}">
                <a16:creationId xmlns:a16="http://schemas.microsoft.com/office/drawing/2014/main" id="{A7448CE4-C453-80AE-7435-3E55783F9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96F5BD-5D29-8E90-B935-B42B76E9366A}"/>
              </a:ext>
            </a:extLst>
          </p:cNvPr>
          <p:cNvSpPr>
            <a:spLocks noGrp="1"/>
          </p:cNvSpPr>
          <p:nvPr>
            <p:ph type="sldNum" sz="quarter" idx="12"/>
          </p:nvPr>
        </p:nvSpPr>
        <p:spPr/>
        <p:txBody>
          <a:bodyPr/>
          <a:lstStyle/>
          <a:p>
            <a:fld id="{45EAC120-5CDC-5C41-8830-CD61C201CB78}" type="slidenum">
              <a:rPr lang="en-US" smtClean="0"/>
              <a:t>‹#›</a:t>
            </a:fld>
            <a:endParaRPr lang="en-US"/>
          </a:p>
        </p:txBody>
      </p:sp>
    </p:spTree>
    <p:extLst>
      <p:ext uri="{BB962C8B-B14F-4D97-AF65-F5344CB8AC3E}">
        <p14:creationId xmlns:p14="http://schemas.microsoft.com/office/powerpoint/2010/main" val="3071346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85416-0862-BE35-1499-5D31ABA8FBB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738B5DC-4FD5-5AD6-0B29-1053F00F20E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59CB68-3518-E563-D66E-DEAEBF0AFB9D}"/>
              </a:ext>
            </a:extLst>
          </p:cNvPr>
          <p:cNvSpPr>
            <a:spLocks noGrp="1"/>
          </p:cNvSpPr>
          <p:nvPr>
            <p:ph type="dt" sz="half" idx="10"/>
          </p:nvPr>
        </p:nvSpPr>
        <p:spPr/>
        <p:txBody>
          <a:bodyPr/>
          <a:lstStyle/>
          <a:p>
            <a:fld id="{87FB8B41-23FC-4C4B-B9B9-AC71810FC560}" type="datetimeFigureOut">
              <a:rPr lang="en-US" smtClean="0"/>
              <a:t>10/3/25</a:t>
            </a:fld>
            <a:endParaRPr lang="en-US"/>
          </a:p>
        </p:txBody>
      </p:sp>
      <p:sp>
        <p:nvSpPr>
          <p:cNvPr id="5" name="Footer Placeholder 4">
            <a:extLst>
              <a:ext uri="{FF2B5EF4-FFF2-40B4-BE49-F238E27FC236}">
                <a16:creationId xmlns:a16="http://schemas.microsoft.com/office/drawing/2014/main" id="{8F279E0E-0CEF-03B4-52B8-9F9620B7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2638B7-B819-2649-493C-CDA11FD450CB}"/>
              </a:ext>
            </a:extLst>
          </p:cNvPr>
          <p:cNvSpPr>
            <a:spLocks noGrp="1"/>
          </p:cNvSpPr>
          <p:nvPr>
            <p:ph type="sldNum" sz="quarter" idx="12"/>
          </p:nvPr>
        </p:nvSpPr>
        <p:spPr/>
        <p:txBody>
          <a:bodyPr/>
          <a:lstStyle/>
          <a:p>
            <a:fld id="{45EAC120-5CDC-5C41-8830-CD61C201CB78}" type="slidenum">
              <a:rPr lang="en-US" smtClean="0"/>
              <a:t>‹#›</a:t>
            </a:fld>
            <a:endParaRPr lang="en-US"/>
          </a:p>
        </p:txBody>
      </p:sp>
    </p:spTree>
    <p:extLst>
      <p:ext uri="{BB962C8B-B14F-4D97-AF65-F5344CB8AC3E}">
        <p14:creationId xmlns:p14="http://schemas.microsoft.com/office/powerpoint/2010/main" val="1700285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614DA0-7847-957C-99BF-1E4F26357E8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63A3A32-5F5B-F577-8D2B-4AA6B8B0593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951F6CD-4201-962D-2D33-89D2AA10F919}"/>
              </a:ext>
            </a:extLst>
          </p:cNvPr>
          <p:cNvSpPr>
            <a:spLocks noGrp="1"/>
          </p:cNvSpPr>
          <p:nvPr>
            <p:ph type="dt" sz="half" idx="10"/>
          </p:nvPr>
        </p:nvSpPr>
        <p:spPr/>
        <p:txBody>
          <a:bodyPr/>
          <a:lstStyle/>
          <a:p>
            <a:fld id="{87FB8B41-23FC-4C4B-B9B9-AC71810FC560}" type="datetimeFigureOut">
              <a:rPr lang="en-US" smtClean="0"/>
              <a:t>10/3/25</a:t>
            </a:fld>
            <a:endParaRPr lang="en-US"/>
          </a:p>
        </p:txBody>
      </p:sp>
      <p:sp>
        <p:nvSpPr>
          <p:cNvPr id="5" name="Footer Placeholder 4">
            <a:extLst>
              <a:ext uri="{FF2B5EF4-FFF2-40B4-BE49-F238E27FC236}">
                <a16:creationId xmlns:a16="http://schemas.microsoft.com/office/drawing/2014/main" id="{447FBAD8-17E0-93A9-174A-80DF2A172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53B11D-65DA-E41C-E3EA-BA5670157B74}"/>
              </a:ext>
            </a:extLst>
          </p:cNvPr>
          <p:cNvSpPr>
            <a:spLocks noGrp="1"/>
          </p:cNvSpPr>
          <p:nvPr>
            <p:ph type="sldNum" sz="quarter" idx="12"/>
          </p:nvPr>
        </p:nvSpPr>
        <p:spPr/>
        <p:txBody>
          <a:bodyPr/>
          <a:lstStyle/>
          <a:p>
            <a:fld id="{45EAC120-5CDC-5C41-8830-CD61C201CB78}" type="slidenum">
              <a:rPr lang="en-US" smtClean="0"/>
              <a:t>‹#›</a:t>
            </a:fld>
            <a:endParaRPr lang="en-US"/>
          </a:p>
        </p:txBody>
      </p:sp>
    </p:spTree>
    <p:extLst>
      <p:ext uri="{BB962C8B-B14F-4D97-AF65-F5344CB8AC3E}">
        <p14:creationId xmlns:p14="http://schemas.microsoft.com/office/powerpoint/2010/main" val="787068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0C09B-B1EA-BCD9-849C-D7BA52475E5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CFB0509-42C1-F41E-D90C-6F313F027F9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B70F6D8-267E-8360-E64F-921EB805A146}"/>
              </a:ext>
            </a:extLst>
          </p:cNvPr>
          <p:cNvSpPr>
            <a:spLocks noGrp="1"/>
          </p:cNvSpPr>
          <p:nvPr>
            <p:ph type="dt" sz="half" idx="10"/>
          </p:nvPr>
        </p:nvSpPr>
        <p:spPr/>
        <p:txBody>
          <a:bodyPr/>
          <a:lstStyle/>
          <a:p>
            <a:fld id="{87FB8B41-23FC-4C4B-B9B9-AC71810FC560}" type="datetimeFigureOut">
              <a:rPr lang="en-US" smtClean="0"/>
              <a:t>10/3/25</a:t>
            </a:fld>
            <a:endParaRPr lang="en-US"/>
          </a:p>
        </p:txBody>
      </p:sp>
      <p:sp>
        <p:nvSpPr>
          <p:cNvPr id="5" name="Footer Placeholder 4">
            <a:extLst>
              <a:ext uri="{FF2B5EF4-FFF2-40B4-BE49-F238E27FC236}">
                <a16:creationId xmlns:a16="http://schemas.microsoft.com/office/drawing/2014/main" id="{55218B5D-5A08-3D04-4441-1F0A3820BC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8FA924-A636-C09B-8FA4-1D3180AE44BF}"/>
              </a:ext>
            </a:extLst>
          </p:cNvPr>
          <p:cNvSpPr>
            <a:spLocks noGrp="1"/>
          </p:cNvSpPr>
          <p:nvPr>
            <p:ph type="sldNum" sz="quarter" idx="12"/>
          </p:nvPr>
        </p:nvSpPr>
        <p:spPr/>
        <p:txBody>
          <a:bodyPr/>
          <a:lstStyle/>
          <a:p>
            <a:fld id="{45EAC120-5CDC-5C41-8830-CD61C201CB78}" type="slidenum">
              <a:rPr lang="en-US" smtClean="0"/>
              <a:t>‹#›</a:t>
            </a:fld>
            <a:endParaRPr lang="en-US"/>
          </a:p>
        </p:txBody>
      </p:sp>
    </p:spTree>
    <p:extLst>
      <p:ext uri="{BB962C8B-B14F-4D97-AF65-F5344CB8AC3E}">
        <p14:creationId xmlns:p14="http://schemas.microsoft.com/office/powerpoint/2010/main" val="2938604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4E79C-128E-3344-44D8-C9BBB57CEDE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4283FFE-88BB-7400-9C09-E96A6F9649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DBCD798-F3F4-ECBB-293E-29E5A090DBDF}"/>
              </a:ext>
            </a:extLst>
          </p:cNvPr>
          <p:cNvSpPr>
            <a:spLocks noGrp="1"/>
          </p:cNvSpPr>
          <p:nvPr>
            <p:ph type="dt" sz="half" idx="10"/>
          </p:nvPr>
        </p:nvSpPr>
        <p:spPr/>
        <p:txBody>
          <a:bodyPr/>
          <a:lstStyle/>
          <a:p>
            <a:fld id="{87FB8B41-23FC-4C4B-B9B9-AC71810FC560}" type="datetimeFigureOut">
              <a:rPr lang="en-US" smtClean="0"/>
              <a:t>10/3/25</a:t>
            </a:fld>
            <a:endParaRPr lang="en-US"/>
          </a:p>
        </p:txBody>
      </p:sp>
      <p:sp>
        <p:nvSpPr>
          <p:cNvPr id="5" name="Footer Placeholder 4">
            <a:extLst>
              <a:ext uri="{FF2B5EF4-FFF2-40B4-BE49-F238E27FC236}">
                <a16:creationId xmlns:a16="http://schemas.microsoft.com/office/drawing/2014/main" id="{5067C14F-9EC6-24F2-69B5-32E3CAD49D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E5543-CCFE-5C45-B67A-A36F68A7EC91}"/>
              </a:ext>
            </a:extLst>
          </p:cNvPr>
          <p:cNvSpPr>
            <a:spLocks noGrp="1"/>
          </p:cNvSpPr>
          <p:nvPr>
            <p:ph type="sldNum" sz="quarter" idx="12"/>
          </p:nvPr>
        </p:nvSpPr>
        <p:spPr/>
        <p:txBody>
          <a:bodyPr/>
          <a:lstStyle/>
          <a:p>
            <a:fld id="{45EAC120-5CDC-5C41-8830-CD61C201CB78}" type="slidenum">
              <a:rPr lang="en-US" smtClean="0"/>
              <a:t>‹#›</a:t>
            </a:fld>
            <a:endParaRPr lang="en-US"/>
          </a:p>
        </p:txBody>
      </p:sp>
    </p:spTree>
    <p:extLst>
      <p:ext uri="{BB962C8B-B14F-4D97-AF65-F5344CB8AC3E}">
        <p14:creationId xmlns:p14="http://schemas.microsoft.com/office/powerpoint/2010/main" val="3689046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4FDA0-24D8-0CBC-75DD-B9ACFECBF1A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FDE4B91-AA1C-F93C-68EC-A3B3AC690A1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E878364-F326-9467-8997-3AC0D711994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F859753-D614-0138-5B07-623C2A1FF5D3}"/>
              </a:ext>
            </a:extLst>
          </p:cNvPr>
          <p:cNvSpPr>
            <a:spLocks noGrp="1"/>
          </p:cNvSpPr>
          <p:nvPr>
            <p:ph type="dt" sz="half" idx="10"/>
          </p:nvPr>
        </p:nvSpPr>
        <p:spPr/>
        <p:txBody>
          <a:bodyPr/>
          <a:lstStyle/>
          <a:p>
            <a:fld id="{87FB8B41-23FC-4C4B-B9B9-AC71810FC560}" type="datetimeFigureOut">
              <a:rPr lang="en-US" smtClean="0"/>
              <a:t>10/3/25</a:t>
            </a:fld>
            <a:endParaRPr lang="en-US"/>
          </a:p>
        </p:txBody>
      </p:sp>
      <p:sp>
        <p:nvSpPr>
          <p:cNvPr id="6" name="Footer Placeholder 5">
            <a:extLst>
              <a:ext uri="{FF2B5EF4-FFF2-40B4-BE49-F238E27FC236}">
                <a16:creationId xmlns:a16="http://schemas.microsoft.com/office/drawing/2014/main" id="{7EE36326-D21F-1AFD-8AB0-6E978DC130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6B94FB-94F6-2354-D91F-6D94B469E454}"/>
              </a:ext>
            </a:extLst>
          </p:cNvPr>
          <p:cNvSpPr>
            <a:spLocks noGrp="1"/>
          </p:cNvSpPr>
          <p:nvPr>
            <p:ph type="sldNum" sz="quarter" idx="12"/>
          </p:nvPr>
        </p:nvSpPr>
        <p:spPr/>
        <p:txBody>
          <a:bodyPr/>
          <a:lstStyle/>
          <a:p>
            <a:fld id="{45EAC120-5CDC-5C41-8830-CD61C201CB78}" type="slidenum">
              <a:rPr lang="en-US" smtClean="0"/>
              <a:t>‹#›</a:t>
            </a:fld>
            <a:endParaRPr lang="en-US"/>
          </a:p>
        </p:txBody>
      </p:sp>
    </p:spTree>
    <p:extLst>
      <p:ext uri="{BB962C8B-B14F-4D97-AF65-F5344CB8AC3E}">
        <p14:creationId xmlns:p14="http://schemas.microsoft.com/office/powerpoint/2010/main" val="3062575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A5861-6BDC-75A2-DCA8-42C6BDCC047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DCE69DA-5F8A-5DD5-08E7-6D7AE3FB86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E47D326-81A3-58D5-5788-24DABD2E513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D25EC34-0590-CA45-9344-58EC07DC56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E74CF0D-ED2B-59B7-2297-AFEC129DB2C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77F13F4-AE56-6F40-E92E-E76131385940}"/>
              </a:ext>
            </a:extLst>
          </p:cNvPr>
          <p:cNvSpPr>
            <a:spLocks noGrp="1"/>
          </p:cNvSpPr>
          <p:nvPr>
            <p:ph type="dt" sz="half" idx="10"/>
          </p:nvPr>
        </p:nvSpPr>
        <p:spPr/>
        <p:txBody>
          <a:bodyPr/>
          <a:lstStyle/>
          <a:p>
            <a:fld id="{87FB8B41-23FC-4C4B-B9B9-AC71810FC560}" type="datetimeFigureOut">
              <a:rPr lang="en-US" smtClean="0"/>
              <a:t>10/3/25</a:t>
            </a:fld>
            <a:endParaRPr lang="en-US"/>
          </a:p>
        </p:txBody>
      </p:sp>
      <p:sp>
        <p:nvSpPr>
          <p:cNvPr id="8" name="Footer Placeholder 7">
            <a:extLst>
              <a:ext uri="{FF2B5EF4-FFF2-40B4-BE49-F238E27FC236}">
                <a16:creationId xmlns:a16="http://schemas.microsoft.com/office/drawing/2014/main" id="{DBABD8DD-42F1-095C-6A44-586EE8C464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B803B9-82F8-B426-0C7D-DC88039A8D55}"/>
              </a:ext>
            </a:extLst>
          </p:cNvPr>
          <p:cNvSpPr>
            <a:spLocks noGrp="1"/>
          </p:cNvSpPr>
          <p:nvPr>
            <p:ph type="sldNum" sz="quarter" idx="12"/>
          </p:nvPr>
        </p:nvSpPr>
        <p:spPr/>
        <p:txBody>
          <a:bodyPr/>
          <a:lstStyle/>
          <a:p>
            <a:fld id="{45EAC120-5CDC-5C41-8830-CD61C201CB78}" type="slidenum">
              <a:rPr lang="en-US" smtClean="0"/>
              <a:t>‹#›</a:t>
            </a:fld>
            <a:endParaRPr lang="en-US"/>
          </a:p>
        </p:txBody>
      </p:sp>
    </p:spTree>
    <p:extLst>
      <p:ext uri="{BB962C8B-B14F-4D97-AF65-F5344CB8AC3E}">
        <p14:creationId xmlns:p14="http://schemas.microsoft.com/office/powerpoint/2010/main" val="2337890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47E0D-FE72-1BF9-8B19-D5BB1799D8D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0E85E78-E60B-5CCC-F1C5-BC410969FF4F}"/>
              </a:ext>
            </a:extLst>
          </p:cNvPr>
          <p:cNvSpPr>
            <a:spLocks noGrp="1"/>
          </p:cNvSpPr>
          <p:nvPr>
            <p:ph type="dt" sz="half" idx="10"/>
          </p:nvPr>
        </p:nvSpPr>
        <p:spPr/>
        <p:txBody>
          <a:bodyPr/>
          <a:lstStyle/>
          <a:p>
            <a:fld id="{87FB8B41-23FC-4C4B-B9B9-AC71810FC560}" type="datetimeFigureOut">
              <a:rPr lang="en-US" smtClean="0"/>
              <a:t>10/3/25</a:t>
            </a:fld>
            <a:endParaRPr lang="en-US"/>
          </a:p>
        </p:txBody>
      </p:sp>
      <p:sp>
        <p:nvSpPr>
          <p:cNvPr id="4" name="Footer Placeholder 3">
            <a:extLst>
              <a:ext uri="{FF2B5EF4-FFF2-40B4-BE49-F238E27FC236}">
                <a16:creationId xmlns:a16="http://schemas.microsoft.com/office/drawing/2014/main" id="{F5B814F6-3E0A-173F-5DEC-A726AA8162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5ECAAA-2E29-753E-8072-1111DE498FB2}"/>
              </a:ext>
            </a:extLst>
          </p:cNvPr>
          <p:cNvSpPr>
            <a:spLocks noGrp="1"/>
          </p:cNvSpPr>
          <p:nvPr>
            <p:ph type="sldNum" sz="quarter" idx="12"/>
          </p:nvPr>
        </p:nvSpPr>
        <p:spPr/>
        <p:txBody>
          <a:bodyPr/>
          <a:lstStyle/>
          <a:p>
            <a:fld id="{45EAC120-5CDC-5C41-8830-CD61C201CB78}" type="slidenum">
              <a:rPr lang="en-US" smtClean="0"/>
              <a:t>‹#›</a:t>
            </a:fld>
            <a:endParaRPr lang="en-US"/>
          </a:p>
        </p:txBody>
      </p:sp>
    </p:spTree>
    <p:extLst>
      <p:ext uri="{BB962C8B-B14F-4D97-AF65-F5344CB8AC3E}">
        <p14:creationId xmlns:p14="http://schemas.microsoft.com/office/powerpoint/2010/main" val="336494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BD3942-BB6B-5F70-5E37-5035342A2567}"/>
              </a:ext>
            </a:extLst>
          </p:cNvPr>
          <p:cNvSpPr>
            <a:spLocks noGrp="1"/>
          </p:cNvSpPr>
          <p:nvPr>
            <p:ph type="dt" sz="half" idx="10"/>
          </p:nvPr>
        </p:nvSpPr>
        <p:spPr/>
        <p:txBody>
          <a:bodyPr/>
          <a:lstStyle/>
          <a:p>
            <a:fld id="{87FB8B41-23FC-4C4B-B9B9-AC71810FC560}" type="datetimeFigureOut">
              <a:rPr lang="en-US" smtClean="0"/>
              <a:t>10/3/25</a:t>
            </a:fld>
            <a:endParaRPr lang="en-US"/>
          </a:p>
        </p:txBody>
      </p:sp>
      <p:sp>
        <p:nvSpPr>
          <p:cNvPr id="3" name="Footer Placeholder 2">
            <a:extLst>
              <a:ext uri="{FF2B5EF4-FFF2-40B4-BE49-F238E27FC236}">
                <a16:creationId xmlns:a16="http://schemas.microsoft.com/office/drawing/2014/main" id="{22426E68-2B46-813E-6D63-B2199D612A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B7243E-26AD-AADF-3D04-456612C8F8DF}"/>
              </a:ext>
            </a:extLst>
          </p:cNvPr>
          <p:cNvSpPr>
            <a:spLocks noGrp="1"/>
          </p:cNvSpPr>
          <p:nvPr>
            <p:ph type="sldNum" sz="quarter" idx="12"/>
          </p:nvPr>
        </p:nvSpPr>
        <p:spPr/>
        <p:txBody>
          <a:bodyPr/>
          <a:lstStyle/>
          <a:p>
            <a:fld id="{45EAC120-5CDC-5C41-8830-CD61C201CB78}" type="slidenum">
              <a:rPr lang="en-US" smtClean="0"/>
              <a:t>‹#›</a:t>
            </a:fld>
            <a:endParaRPr lang="en-US"/>
          </a:p>
        </p:txBody>
      </p:sp>
    </p:spTree>
    <p:extLst>
      <p:ext uri="{BB962C8B-B14F-4D97-AF65-F5344CB8AC3E}">
        <p14:creationId xmlns:p14="http://schemas.microsoft.com/office/powerpoint/2010/main" val="3577002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CBB0-68E1-9666-71FE-2CAD6C04334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4EF3581-DB57-883D-B526-75503E0FBB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1F292AC-5D4C-F562-0D70-84DA65A8BE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B5B0214-BBEC-BC26-0844-15F8737A3D1D}"/>
              </a:ext>
            </a:extLst>
          </p:cNvPr>
          <p:cNvSpPr>
            <a:spLocks noGrp="1"/>
          </p:cNvSpPr>
          <p:nvPr>
            <p:ph type="dt" sz="half" idx="10"/>
          </p:nvPr>
        </p:nvSpPr>
        <p:spPr/>
        <p:txBody>
          <a:bodyPr/>
          <a:lstStyle/>
          <a:p>
            <a:fld id="{87FB8B41-23FC-4C4B-B9B9-AC71810FC560}" type="datetimeFigureOut">
              <a:rPr lang="en-US" smtClean="0"/>
              <a:t>10/3/25</a:t>
            </a:fld>
            <a:endParaRPr lang="en-US"/>
          </a:p>
        </p:txBody>
      </p:sp>
      <p:sp>
        <p:nvSpPr>
          <p:cNvPr id="6" name="Footer Placeholder 5">
            <a:extLst>
              <a:ext uri="{FF2B5EF4-FFF2-40B4-BE49-F238E27FC236}">
                <a16:creationId xmlns:a16="http://schemas.microsoft.com/office/drawing/2014/main" id="{4886C02B-FF52-08B9-B896-0FD1008F91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AE1B83-9B1D-2A8D-BBCA-E16E4E40DC42}"/>
              </a:ext>
            </a:extLst>
          </p:cNvPr>
          <p:cNvSpPr>
            <a:spLocks noGrp="1"/>
          </p:cNvSpPr>
          <p:nvPr>
            <p:ph type="sldNum" sz="quarter" idx="12"/>
          </p:nvPr>
        </p:nvSpPr>
        <p:spPr/>
        <p:txBody>
          <a:bodyPr/>
          <a:lstStyle/>
          <a:p>
            <a:fld id="{45EAC120-5CDC-5C41-8830-CD61C201CB78}" type="slidenum">
              <a:rPr lang="en-US" smtClean="0"/>
              <a:t>‹#›</a:t>
            </a:fld>
            <a:endParaRPr lang="en-US"/>
          </a:p>
        </p:txBody>
      </p:sp>
    </p:spTree>
    <p:extLst>
      <p:ext uri="{BB962C8B-B14F-4D97-AF65-F5344CB8AC3E}">
        <p14:creationId xmlns:p14="http://schemas.microsoft.com/office/powerpoint/2010/main" val="2672785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F79F8-6D03-514F-3A2A-1C73B92E2C3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06E1518-2741-BF0B-B86C-7458C8A43A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39F0CF-B58E-77AB-9682-FFE8A213A1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5D89C35-C38B-731E-7490-3762D98EC218}"/>
              </a:ext>
            </a:extLst>
          </p:cNvPr>
          <p:cNvSpPr>
            <a:spLocks noGrp="1"/>
          </p:cNvSpPr>
          <p:nvPr>
            <p:ph type="dt" sz="half" idx="10"/>
          </p:nvPr>
        </p:nvSpPr>
        <p:spPr/>
        <p:txBody>
          <a:bodyPr/>
          <a:lstStyle/>
          <a:p>
            <a:fld id="{87FB8B41-23FC-4C4B-B9B9-AC71810FC560}" type="datetimeFigureOut">
              <a:rPr lang="en-US" smtClean="0"/>
              <a:t>10/3/25</a:t>
            </a:fld>
            <a:endParaRPr lang="en-US"/>
          </a:p>
        </p:txBody>
      </p:sp>
      <p:sp>
        <p:nvSpPr>
          <p:cNvPr id="6" name="Footer Placeholder 5">
            <a:extLst>
              <a:ext uri="{FF2B5EF4-FFF2-40B4-BE49-F238E27FC236}">
                <a16:creationId xmlns:a16="http://schemas.microsoft.com/office/drawing/2014/main" id="{36EF1A6E-C69F-BC54-A567-0E9B9EAF9B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8F65F8-C3A8-8E16-B670-5FC8070EEA82}"/>
              </a:ext>
            </a:extLst>
          </p:cNvPr>
          <p:cNvSpPr>
            <a:spLocks noGrp="1"/>
          </p:cNvSpPr>
          <p:nvPr>
            <p:ph type="sldNum" sz="quarter" idx="12"/>
          </p:nvPr>
        </p:nvSpPr>
        <p:spPr/>
        <p:txBody>
          <a:bodyPr/>
          <a:lstStyle/>
          <a:p>
            <a:fld id="{45EAC120-5CDC-5C41-8830-CD61C201CB78}" type="slidenum">
              <a:rPr lang="en-US" smtClean="0"/>
              <a:t>‹#›</a:t>
            </a:fld>
            <a:endParaRPr lang="en-US"/>
          </a:p>
        </p:txBody>
      </p:sp>
    </p:spTree>
    <p:extLst>
      <p:ext uri="{BB962C8B-B14F-4D97-AF65-F5344CB8AC3E}">
        <p14:creationId xmlns:p14="http://schemas.microsoft.com/office/powerpoint/2010/main" val="632006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8C9C39-7177-D395-C5A6-B4D83C11EE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9C016C5-5CCD-976B-916D-442EA478A0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22F08B8-AA2A-84DB-DF90-DD7EC1F8A2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FB8B41-23FC-4C4B-B9B9-AC71810FC560}" type="datetimeFigureOut">
              <a:rPr lang="en-US" smtClean="0"/>
              <a:t>10/3/25</a:t>
            </a:fld>
            <a:endParaRPr lang="en-US"/>
          </a:p>
        </p:txBody>
      </p:sp>
      <p:sp>
        <p:nvSpPr>
          <p:cNvPr id="5" name="Footer Placeholder 4">
            <a:extLst>
              <a:ext uri="{FF2B5EF4-FFF2-40B4-BE49-F238E27FC236}">
                <a16:creationId xmlns:a16="http://schemas.microsoft.com/office/drawing/2014/main" id="{D5BEE4F8-6AB8-2E6F-DCCA-D135346C44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7B4862-B2FF-8B91-8027-E0C6DFE86D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EAC120-5CDC-5C41-8830-CD61C201CB78}" type="slidenum">
              <a:rPr lang="en-US" smtClean="0"/>
              <a:t>‹#›</a:t>
            </a:fld>
            <a:endParaRPr lang="en-US"/>
          </a:p>
        </p:txBody>
      </p:sp>
    </p:spTree>
    <p:extLst>
      <p:ext uri="{BB962C8B-B14F-4D97-AF65-F5344CB8AC3E}">
        <p14:creationId xmlns:p14="http://schemas.microsoft.com/office/powerpoint/2010/main" val="3668448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geeksforgeeks.org/machine-learning/dimensionality-reduction/"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geeksforgeeks.org/machine-learning/normalization-vs-standardization/" TargetMode="Externa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82289-B3F5-6230-2012-FE7CD85B3FCA}"/>
              </a:ext>
            </a:extLst>
          </p:cNvPr>
          <p:cNvSpPr>
            <a:spLocks noGrp="1"/>
          </p:cNvSpPr>
          <p:nvPr>
            <p:ph type="ctrTitle"/>
          </p:nvPr>
        </p:nvSpPr>
        <p:spPr/>
        <p:txBody>
          <a:bodyPr/>
          <a:lstStyle/>
          <a:p>
            <a:r>
              <a:rPr lang="en-US" dirty="0"/>
              <a:t>Unit2</a:t>
            </a:r>
          </a:p>
        </p:txBody>
      </p:sp>
      <p:sp>
        <p:nvSpPr>
          <p:cNvPr id="3" name="Subtitle 2">
            <a:extLst>
              <a:ext uri="{FF2B5EF4-FFF2-40B4-BE49-F238E27FC236}">
                <a16:creationId xmlns:a16="http://schemas.microsoft.com/office/drawing/2014/main" id="{35DE7655-46C2-DADB-4C6D-BF920E97707B}"/>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64252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24B40-8D04-7467-17CD-2E9F76F1A09D}"/>
              </a:ext>
            </a:extLst>
          </p:cNvPr>
          <p:cNvSpPr>
            <a:spLocks noGrp="1"/>
          </p:cNvSpPr>
          <p:nvPr>
            <p:ph type="title"/>
          </p:nvPr>
        </p:nvSpPr>
        <p:spPr/>
        <p:txBody>
          <a:bodyPr/>
          <a:lstStyle/>
          <a:p>
            <a:r>
              <a:rPr lang="en-US" dirty="0"/>
              <a:t>Python Code</a:t>
            </a:r>
          </a:p>
        </p:txBody>
      </p:sp>
      <p:sp>
        <p:nvSpPr>
          <p:cNvPr id="3" name="Content Placeholder 2">
            <a:extLst>
              <a:ext uri="{FF2B5EF4-FFF2-40B4-BE49-F238E27FC236}">
                <a16:creationId xmlns:a16="http://schemas.microsoft.com/office/drawing/2014/main" id="{E6794940-C40A-E215-3B23-2BFB6BE97FB9}"/>
              </a:ext>
            </a:extLst>
          </p:cNvPr>
          <p:cNvSpPr>
            <a:spLocks noGrp="1"/>
          </p:cNvSpPr>
          <p:nvPr>
            <p:ph idx="1"/>
          </p:nvPr>
        </p:nvSpPr>
        <p:spPr/>
        <p:txBody>
          <a:bodyPr>
            <a:normAutofit fontScale="85000" lnSpcReduction="20000"/>
          </a:bodyPr>
          <a:lstStyle/>
          <a:p>
            <a:r>
              <a:rPr lang="en-US" dirty="0"/>
              <a:t>import pandas as pd</a:t>
            </a:r>
          </a:p>
          <a:p>
            <a:r>
              <a:rPr lang="en-US" dirty="0"/>
              <a:t>from </a:t>
            </a:r>
            <a:r>
              <a:rPr lang="en-US" dirty="0" err="1"/>
              <a:t>sklearn.preprocessing</a:t>
            </a:r>
            <a:r>
              <a:rPr lang="en-US" dirty="0"/>
              <a:t> import </a:t>
            </a:r>
            <a:r>
              <a:rPr lang="en-US" dirty="0" err="1"/>
              <a:t>MinMaxScaler</a:t>
            </a:r>
            <a:endParaRPr lang="en-US" dirty="0"/>
          </a:p>
          <a:p>
            <a:endParaRPr lang="en-US" dirty="0"/>
          </a:p>
          <a:p>
            <a:r>
              <a:rPr lang="en-US" dirty="0"/>
              <a:t># Sample data</a:t>
            </a:r>
          </a:p>
          <a:p>
            <a:r>
              <a:rPr lang="en-US" dirty="0"/>
              <a:t>data = </a:t>
            </a:r>
            <a:r>
              <a:rPr lang="en-US" dirty="0" err="1"/>
              <a:t>pd.DataFrame</a:t>
            </a:r>
            <a:r>
              <a:rPr lang="en-US" dirty="0"/>
              <a:t>({'Marks': [40, 60, 80, 100]})</a:t>
            </a:r>
          </a:p>
          <a:p>
            <a:endParaRPr lang="en-US" dirty="0"/>
          </a:p>
          <a:p>
            <a:r>
              <a:rPr lang="en-US" dirty="0"/>
              <a:t># Apply normalization</a:t>
            </a:r>
          </a:p>
          <a:p>
            <a:r>
              <a:rPr lang="en-US" dirty="0"/>
              <a:t>scaler = </a:t>
            </a:r>
            <a:r>
              <a:rPr lang="en-US" dirty="0" err="1"/>
              <a:t>MinMaxScaler</a:t>
            </a:r>
            <a:r>
              <a:rPr lang="en-US" dirty="0"/>
              <a:t>()</a:t>
            </a:r>
          </a:p>
          <a:p>
            <a:r>
              <a:rPr lang="en-US" dirty="0"/>
              <a:t>data['</a:t>
            </a:r>
            <a:r>
              <a:rPr lang="en-US" dirty="0" err="1"/>
              <a:t>Marks_Normalized</a:t>
            </a:r>
            <a:r>
              <a:rPr lang="en-US" dirty="0"/>
              <a:t>'] = </a:t>
            </a:r>
            <a:r>
              <a:rPr lang="en-US" dirty="0" err="1"/>
              <a:t>scaler.fit_transform</a:t>
            </a:r>
            <a:r>
              <a:rPr lang="en-US" dirty="0"/>
              <a:t>(data[['Marks']])</a:t>
            </a:r>
          </a:p>
          <a:p>
            <a:endParaRPr lang="en-US" dirty="0"/>
          </a:p>
          <a:p>
            <a:r>
              <a:rPr lang="en-US" dirty="0"/>
              <a:t>print(data)</a:t>
            </a:r>
          </a:p>
          <a:p>
            <a:endParaRPr lang="en-US" dirty="0"/>
          </a:p>
        </p:txBody>
      </p:sp>
    </p:spTree>
    <p:extLst>
      <p:ext uri="{BB962C8B-B14F-4D97-AF65-F5344CB8AC3E}">
        <p14:creationId xmlns:p14="http://schemas.microsoft.com/office/powerpoint/2010/main" val="322342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5D6D429-A44D-710B-58D6-D1CFCF2B38D5}"/>
              </a:ext>
            </a:extLst>
          </p:cNvPr>
          <p:cNvGraphicFramePr>
            <a:graphicFrameLocks noGrp="1"/>
          </p:cNvGraphicFramePr>
          <p:nvPr>
            <p:ph idx="1"/>
          </p:nvPr>
        </p:nvGraphicFramePr>
        <p:xfrm>
          <a:off x="838200" y="1551214"/>
          <a:ext cx="10515600" cy="3429795"/>
        </p:xfrm>
        <a:graphic>
          <a:graphicData uri="http://schemas.openxmlformats.org/drawingml/2006/table">
            <a:tbl>
              <a:tblPr/>
              <a:tblGrid>
                <a:gridCol w="5257800">
                  <a:extLst>
                    <a:ext uri="{9D8B030D-6E8A-4147-A177-3AD203B41FA5}">
                      <a16:colId xmlns:a16="http://schemas.microsoft.com/office/drawing/2014/main" val="795072017"/>
                    </a:ext>
                  </a:extLst>
                </a:gridCol>
                <a:gridCol w="5257800">
                  <a:extLst>
                    <a:ext uri="{9D8B030D-6E8A-4147-A177-3AD203B41FA5}">
                      <a16:colId xmlns:a16="http://schemas.microsoft.com/office/drawing/2014/main" val="1944470188"/>
                    </a:ext>
                  </a:extLst>
                </a:gridCol>
              </a:tblGrid>
              <a:tr h="685959">
                <a:tc>
                  <a:txBody>
                    <a:bodyPr/>
                    <a:lstStyle/>
                    <a:p>
                      <a:pPr>
                        <a:buNone/>
                      </a:pPr>
                      <a:r>
                        <a:rPr lang="en-IN" dirty="0"/>
                        <a:t>Marks</a:t>
                      </a:r>
                    </a:p>
                  </a:txBody>
                  <a:tcPr anchor="ctr">
                    <a:lnL>
                      <a:noFill/>
                    </a:lnL>
                    <a:lnR>
                      <a:noFill/>
                    </a:lnR>
                    <a:lnT>
                      <a:noFill/>
                    </a:lnT>
                    <a:lnB>
                      <a:noFill/>
                    </a:lnB>
                    <a:noFill/>
                  </a:tcPr>
                </a:tc>
                <a:tc>
                  <a:txBody>
                    <a:bodyPr/>
                    <a:lstStyle/>
                    <a:p>
                      <a:pPr>
                        <a:buNone/>
                      </a:pPr>
                      <a:r>
                        <a:rPr lang="en-IN"/>
                        <a:t>Marks_Normalized</a:t>
                      </a:r>
                    </a:p>
                  </a:txBody>
                  <a:tcPr anchor="ctr">
                    <a:lnL>
                      <a:noFill/>
                    </a:lnL>
                    <a:lnR>
                      <a:noFill/>
                    </a:lnR>
                    <a:lnT>
                      <a:noFill/>
                    </a:lnT>
                    <a:lnB>
                      <a:noFill/>
                    </a:lnB>
                    <a:noFill/>
                  </a:tcPr>
                </a:tc>
                <a:extLst>
                  <a:ext uri="{0D108BD9-81ED-4DB2-BD59-A6C34878D82A}">
                    <a16:rowId xmlns:a16="http://schemas.microsoft.com/office/drawing/2014/main" val="3766049402"/>
                  </a:ext>
                </a:extLst>
              </a:tr>
              <a:tr h="685959">
                <a:tc>
                  <a:txBody>
                    <a:bodyPr/>
                    <a:lstStyle/>
                    <a:p>
                      <a:pPr>
                        <a:buNone/>
                      </a:pPr>
                      <a:r>
                        <a:rPr lang="en-IN"/>
                        <a:t>40</a:t>
                      </a:r>
                    </a:p>
                  </a:txBody>
                  <a:tcPr anchor="ctr">
                    <a:lnL>
                      <a:noFill/>
                    </a:lnL>
                    <a:lnR>
                      <a:noFill/>
                    </a:lnR>
                    <a:lnT>
                      <a:noFill/>
                    </a:lnT>
                    <a:lnB>
                      <a:noFill/>
                    </a:lnB>
                    <a:noFill/>
                  </a:tcPr>
                </a:tc>
                <a:tc>
                  <a:txBody>
                    <a:bodyPr/>
                    <a:lstStyle/>
                    <a:p>
                      <a:pPr>
                        <a:buNone/>
                      </a:pPr>
                      <a:r>
                        <a:rPr lang="en-IN"/>
                        <a:t>0.00</a:t>
                      </a:r>
                    </a:p>
                  </a:txBody>
                  <a:tcPr anchor="ctr">
                    <a:lnL>
                      <a:noFill/>
                    </a:lnL>
                    <a:lnR>
                      <a:noFill/>
                    </a:lnR>
                    <a:lnT>
                      <a:noFill/>
                    </a:lnT>
                    <a:lnB>
                      <a:noFill/>
                    </a:lnB>
                    <a:noFill/>
                  </a:tcPr>
                </a:tc>
                <a:extLst>
                  <a:ext uri="{0D108BD9-81ED-4DB2-BD59-A6C34878D82A}">
                    <a16:rowId xmlns:a16="http://schemas.microsoft.com/office/drawing/2014/main" val="1471377022"/>
                  </a:ext>
                </a:extLst>
              </a:tr>
              <a:tr h="685959">
                <a:tc>
                  <a:txBody>
                    <a:bodyPr/>
                    <a:lstStyle/>
                    <a:p>
                      <a:pPr>
                        <a:buNone/>
                      </a:pPr>
                      <a:r>
                        <a:rPr lang="en-IN"/>
                        <a:t>60</a:t>
                      </a:r>
                    </a:p>
                  </a:txBody>
                  <a:tcPr anchor="ctr">
                    <a:lnL>
                      <a:noFill/>
                    </a:lnL>
                    <a:lnR>
                      <a:noFill/>
                    </a:lnR>
                    <a:lnT>
                      <a:noFill/>
                    </a:lnT>
                    <a:lnB>
                      <a:noFill/>
                    </a:lnB>
                    <a:noFill/>
                  </a:tcPr>
                </a:tc>
                <a:tc>
                  <a:txBody>
                    <a:bodyPr/>
                    <a:lstStyle/>
                    <a:p>
                      <a:pPr>
                        <a:buNone/>
                      </a:pPr>
                      <a:r>
                        <a:rPr lang="en-IN"/>
                        <a:t>0.33</a:t>
                      </a:r>
                    </a:p>
                  </a:txBody>
                  <a:tcPr anchor="ctr">
                    <a:lnL>
                      <a:noFill/>
                    </a:lnL>
                    <a:lnR>
                      <a:noFill/>
                    </a:lnR>
                    <a:lnT>
                      <a:noFill/>
                    </a:lnT>
                    <a:lnB>
                      <a:noFill/>
                    </a:lnB>
                    <a:noFill/>
                  </a:tcPr>
                </a:tc>
                <a:extLst>
                  <a:ext uri="{0D108BD9-81ED-4DB2-BD59-A6C34878D82A}">
                    <a16:rowId xmlns:a16="http://schemas.microsoft.com/office/drawing/2014/main" val="1808694399"/>
                  </a:ext>
                </a:extLst>
              </a:tr>
              <a:tr h="685959">
                <a:tc>
                  <a:txBody>
                    <a:bodyPr/>
                    <a:lstStyle/>
                    <a:p>
                      <a:pPr>
                        <a:buNone/>
                      </a:pPr>
                      <a:r>
                        <a:rPr lang="en-IN"/>
                        <a:t>80</a:t>
                      </a:r>
                    </a:p>
                  </a:txBody>
                  <a:tcPr anchor="ctr">
                    <a:lnL>
                      <a:noFill/>
                    </a:lnL>
                    <a:lnR>
                      <a:noFill/>
                    </a:lnR>
                    <a:lnT>
                      <a:noFill/>
                    </a:lnT>
                    <a:lnB>
                      <a:noFill/>
                    </a:lnB>
                    <a:noFill/>
                  </a:tcPr>
                </a:tc>
                <a:tc>
                  <a:txBody>
                    <a:bodyPr/>
                    <a:lstStyle/>
                    <a:p>
                      <a:pPr>
                        <a:buNone/>
                      </a:pPr>
                      <a:r>
                        <a:rPr lang="en-IN"/>
                        <a:t>0.67</a:t>
                      </a:r>
                    </a:p>
                  </a:txBody>
                  <a:tcPr anchor="ctr">
                    <a:lnL>
                      <a:noFill/>
                    </a:lnL>
                    <a:lnR>
                      <a:noFill/>
                    </a:lnR>
                    <a:lnT>
                      <a:noFill/>
                    </a:lnT>
                    <a:lnB>
                      <a:noFill/>
                    </a:lnB>
                    <a:noFill/>
                  </a:tcPr>
                </a:tc>
                <a:extLst>
                  <a:ext uri="{0D108BD9-81ED-4DB2-BD59-A6C34878D82A}">
                    <a16:rowId xmlns:a16="http://schemas.microsoft.com/office/drawing/2014/main" val="1534945026"/>
                  </a:ext>
                </a:extLst>
              </a:tr>
              <a:tr h="685959">
                <a:tc>
                  <a:txBody>
                    <a:bodyPr/>
                    <a:lstStyle/>
                    <a:p>
                      <a:pPr>
                        <a:buNone/>
                      </a:pPr>
                      <a:r>
                        <a:rPr lang="en-IN"/>
                        <a:t>100</a:t>
                      </a:r>
                    </a:p>
                  </a:txBody>
                  <a:tcPr anchor="ctr">
                    <a:lnL>
                      <a:noFill/>
                    </a:lnL>
                    <a:lnR>
                      <a:noFill/>
                    </a:lnR>
                    <a:lnT>
                      <a:noFill/>
                    </a:lnT>
                    <a:lnB>
                      <a:noFill/>
                    </a:lnB>
                    <a:noFill/>
                  </a:tcPr>
                </a:tc>
                <a:tc>
                  <a:txBody>
                    <a:bodyPr/>
                    <a:lstStyle/>
                    <a:p>
                      <a:pPr>
                        <a:buNone/>
                      </a:pPr>
                      <a:r>
                        <a:rPr lang="en-IN" dirty="0"/>
                        <a:t>1.00</a:t>
                      </a:r>
                    </a:p>
                  </a:txBody>
                  <a:tcPr anchor="ctr">
                    <a:lnL>
                      <a:noFill/>
                    </a:lnL>
                    <a:lnR>
                      <a:noFill/>
                    </a:lnR>
                    <a:lnT>
                      <a:noFill/>
                    </a:lnT>
                    <a:lnB>
                      <a:noFill/>
                    </a:lnB>
                    <a:noFill/>
                  </a:tcPr>
                </a:tc>
                <a:extLst>
                  <a:ext uri="{0D108BD9-81ED-4DB2-BD59-A6C34878D82A}">
                    <a16:rowId xmlns:a16="http://schemas.microsoft.com/office/drawing/2014/main" val="985732452"/>
                  </a:ext>
                </a:extLst>
              </a:tr>
            </a:tbl>
          </a:graphicData>
        </a:graphic>
      </p:graphicFrame>
      <p:sp>
        <p:nvSpPr>
          <p:cNvPr id="5" name="Title 1">
            <a:extLst>
              <a:ext uri="{FF2B5EF4-FFF2-40B4-BE49-F238E27FC236}">
                <a16:creationId xmlns:a16="http://schemas.microsoft.com/office/drawing/2014/main" id="{FF9FA78B-BA8E-5FE5-8A25-8CD0D07709EB}"/>
              </a:ext>
            </a:extLst>
          </p:cNvPr>
          <p:cNvSpPr>
            <a:spLocks noGrp="1"/>
          </p:cNvSpPr>
          <p:nvPr>
            <p:ph type="title"/>
          </p:nvPr>
        </p:nvSpPr>
        <p:spPr/>
        <p:txBody>
          <a:bodyPr/>
          <a:lstStyle/>
          <a:p>
            <a:r>
              <a:rPr lang="en-US" dirty="0"/>
              <a:t>Python Code : Output</a:t>
            </a:r>
          </a:p>
        </p:txBody>
      </p:sp>
    </p:spTree>
    <p:extLst>
      <p:ext uri="{BB962C8B-B14F-4D97-AF65-F5344CB8AC3E}">
        <p14:creationId xmlns:p14="http://schemas.microsoft.com/office/powerpoint/2010/main" val="2885619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7D8FA-DE69-AA3B-8D07-9EC432A768FF}"/>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CE1A41DC-CD11-4779-E779-9983FDA7C98A}"/>
              </a:ext>
            </a:extLst>
          </p:cNvPr>
          <p:cNvSpPr>
            <a:spLocks noGrp="1"/>
          </p:cNvSpPr>
          <p:nvPr>
            <p:ph idx="1"/>
          </p:nvPr>
        </p:nvSpPr>
        <p:spPr/>
        <p:txBody>
          <a:bodyPr>
            <a:normAutofit lnSpcReduction="10000"/>
          </a:bodyPr>
          <a:lstStyle/>
          <a:p>
            <a:r>
              <a:rPr lang="en-IN" b="1" dirty="0"/>
              <a:t>Sensitive to outliers </a:t>
            </a:r>
            <a:r>
              <a:rPr lang="en-IN" dirty="0"/>
              <a:t>(if one value is very large, it shrinks all other values).</a:t>
            </a:r>
          </a:p>
          <a:p>
            <a:pPr lvl="1"/>
            <a:r>
              <a:rPr lang="en-IN" dirty="0"/>
              <a:t>Example: If income data is ₹10k–₹1 lakh but one person has ₹10 crore, then almost all normal incomes shrink near 0, making features less useful</a:t>
            </a:r>
          </a:p>
          <a:p>
            <a:r>
              <a:rPr lang="en-IN" b="1" dirty="0"/>
              <a:t>Works best when data distribution is not highly skewed</a:t>
            </a:r>
            <a:r>
              <a:rPr lang="en-IN" dirty="0"/>
              <a:t>.</a:t>
            </a:r>
          </a:p>
          <a:p>
            <a:pPr lvl="1"/>
            <a:r>
              <a:rPr lang="en-IN" dirty="0"/>
              <a:t>It only rescales range; it doesn’t fix skewness or make data Gaussian.</a:t>
            </a:r>
          </a:p>
          <a:p>
            <a:r>
              <a:rPr lang="en-IN" b="1" dirty="0"/>
              <a:t>Not Robust Across Different Datasets</a:t>
            </a:r>
          </a:p>
          <a:p>
            <a:pPr lvl="1"/>
            <a:r>
              <a:rPr lang="en-IN" dirty="0"/>
              <a:t>If you apply Min–Max scaling on training data and then get test data with new minimum/maximum values, the scaling becomes inconsistent.</a:t>
            </a:r>
          </a:p>
          <a:p>
            <a:pPr lvl="1"/>
            <a:r>
              <a:rPr lang="en-IN" dirty="0"/>
              <a:t>Example: Training min = 18, max = 60 (ages), but test data has a 70-year-old → scaling goes beyond [0,1].</a:t>
            </a:r>
          </a:p>
          <a:p>
            <a:pPr lvl="1"/>
            <a:endParaRPr lang="en-IN" dirty="0"/>
          </a:p>
          <a:p>
            <a:pPr lvl="1"/>
            <a:endParaRPr lang="en-IN" dirty="0"/>
          </a:p>
          <a:p>
            <a:endParaRPr lang="en-US" dirty="0"/>
          </a:p>
        </p:txBody>
      </p:sp>
    </p:spTree>
    <p:extLst>
      <p:ext uri="{BB962C8B-B14F-4D97-AF65-F5344CB8AC3E}">
        <p14:creationId xmlns:p14="http://schemas.microsoft.com/office/powerpoint/2010/main" val="3830817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25A9A-D5CA-A555-B5A0-4936F3DB7C73}"/>
              </a:ext>
            </a:extLst>
          </p:cNvPr>
          <p:cNvSpPr>
            <a:spLocks noGrp="1"/>
          </p:cNvSpPr>
          <p:nvPr>
            <p:ph type="title"/>
          </p:nvPr>
        </p:nvSpPr>
        <p:spPr/>
        <p:txBody>
          <a:bodyPr/>
          <a:lstStyle/>
          <a:p>
            <a:r>
              <a:rPr lang="en-US" dirty="0"/>
              <a:t>Standardization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7C77C9-30D5-838A-9F6F-0DA564E5D791}"/>
                  </a:ext>
                </a:extLst>
              </p:cNvPr>
              <p:cNvSpPr>
                <a:spLocks noGrp="1"/>
              </p:cNvSpPr>
              <p:nvPr>
                <p:ph idx="1"/>
              </p:nvPr>
            </p:nvSpPr>
            <p:spPr/>
            <p:txBody>
              <a:bodyPr/>
              <a:lstStyle/>
              <a:p>
                <a:r>
                  <a:rPr lang="en-IN" b="1" dirty="0"/>
                  <a:t>Standardization</a:t>
                </a:r>
                <a:r>
                  <a:rPr lang="en-IN" dirty="0"/>
                  <a:t> is the process of rescaling data so that it has:</a:t>
                </a:r>
              </a:p>
              <a:p>
                <a:pPr lvl="1"/>
                <a:r>
                  <a:rPr lang="en-IN" b="1" dirty="0"/>
                  <a:t>Mean = 0</a:t>
                </a:r>
                <a:endParaRPr lang="en-IN" dirty="0"/>
              </a:p>
              <a:p>
                <a:pPr lvl="1"/>
                <a:r>
                  <a:rPr lang="en-IN" b="1" dirty="0"/>
                  <a:t>Standard deviation = 1</a:t>
                </a:r>
                <a:endParaRPr lang="en-IN" dirty="0"/>
              </a:p>
              <a:p>
                <a:r>
                  <a:rPr lang="en-IN" dirty="0"/>
                  <a:t>The transformed values are called </a:t>
                </a:r>
                <a:r>
                  <a:rPr lang="en-IN" b="1" dirty="0"/>
                  <a:t>z-scores.</a:t>
                </a:r>
              </a:p>
              <a:p>
                <a14:m>
                  <m:oMath xmlns:m="http://schemas.openxmlformats.org/officeDocument/2006/math">
                    <m:r>
                      <a:rPr lang="ar-AE" i="1">
                        <a:latin typeface="Cambria Math" panose="02040503050406030204" pitchFamily="18" charset="0"/>
                      </a:rPr>
                      <m:t>𝑧</m:t>
                    </m:r>
                    <m:r>
                      <a:rPr lang="ar-AE">
                        <a:latin typeface="Cambria Math" panose="02040503050406030204" pitchFamily="18" charset="0"/>
                      </a:rPr>
                      <m:t>=</m:t>
                    </m:r>
                    <m:f>
                      <m:fPr>
                        <m:ctrlPr>
                          <a:rPr lang="ar-AE" i="1">
                            <a:latin typeface="Cambria Math" panose="02040503050406030204" pitchFamily="18" charset="0"/>
                          </a:rPr>
                        </m:ctrlPr>
                      </m:fPr>
                      <m:num>
                        <m:r>
                          <a:rPr lang="ar-AE" i="1">
                            <a:latin typeface="Cambria Math" panose="02040503050406030204" pitchFamily="18" charset="0"/>
                          </a:rPr>
                          <m:t>𝑋</m:t>
                        </m:r>
                        <m:r>
                          <a:rPr lang="ar-AE">
                            <a:latin typeface="Cambria Math" panose="02040503050406030204" pitchFamily="18" charset="0"/>
                          </a:rPr>
                          <m:t>−</m:t>
                        </m:r>
                        <m:r>
                          <a:rPr lang="ar-AE" i="1">
                            <a:latin typeface="Cambria Math" panose="02040503050406030204" pitchFamily="18" charset="0"/>
                          </a:rPr>
                          <m:t>𝜇</m:t>
                        </m:r>
                      </m:num>
                      <m:den>
                        <m:r>
                          <a:rPr lang="ar-AE" i="1">
                            <a:latin typeface="Cambria Math" panose="02040503050406030204" pitchFamily="18" charset="0"/>
                          </a:rPr>
                          <m:t>𝜎</m:t>
                        </m:r>
                      </m:den>
                    </m:f>
                  </m:oMath>
                </a14:m>
                <a:endParaRPr lang="ar-AE" dirty="0"/>
              </a:p>
              <a:p>
                <a:pPr lvl="1"/>
                <a14:m>
                  <m:oMath xmlns:m="http://schemas.openxmlformats.org/officeDocument/2006/math">
                    <m:r>
                      <a:rPr lang="ar-AE" i="1">
                        <a:latin typeface="Cambria Math" panose="02040503050406030204" pitchFamily="18" charset="0"/>
                      </a:rPr>
                      <m:t>𝑋</m:t>
                    </m:r>
                  </m:oMath>
                </a14:m>
                <a:r>
                  <a:rPr lang="ar-AE" dirty="0"/>
                  <a:t>= </a:t>
                </a:r>
                <a:r>
                  <a:rPr lang="en-US" dirty="0"/>
                  <a:t>original value</a:t>
                </a:r>
              </a:p>
              <a:p>
                <a:pPr lvl="1"/>
                <a14:m>
                  <m:oMath xmlns:m="http://schemas.openxmlformats.org/officeDocument/2006/math">
                    <m:r>
                      <a:rPr lang="en-US" i="1">
                        <a:latin typeface="Cambria Math" panose="02040503050406030204" pitchFamily="18" charset="0"/>
                      </a:rPr>
                      <m:t>𝜇</m:t>
                    </m:r>
                  </m:oMath>
                </a14:m>
                <a:r>
                  <a:rPr lang="en-US" dirty="0"/>
                  <a:t>= mean of the column</a:t>
                </a:r>
              </a:p>
              <a:p>
                <a:pPr lvl="1"/>
                <a14:m>
                  <m:oMath xmlns:m="http://schemas.openxmlformats.org/officeDocument/2006/math">
                    <m:r>
                      <a:rPr lang="en-US" i="1">
                        <a:latin typeface="Cambria Math" panose="02040503050406030204" pitchFamily="18" charset="0"/>
                      </a:rPr>
                      <m:t>𝜎</m:t>
                    </m:r>
                  </m:oMath>
                </a14:m>
                <a:r>
                  <a:rPr lang="en-US" dirty="0"/>
                  <a:t>= standard deviation of the column</a:t>
                </a:r>
              </a:p>
              <a:p>
                <a:endParaRPr lang="en-IN" dirty="0"/>
              </a:p>
              <a:p>
                <a:endParaRPr lang="en-US" dirty="0"/>
              </a:p>
            </p:txBody>
          </p:sp>
        </mc:Choice>
        <mc:Fallback xmlns="">
          <p:sp>
            <p:nvSpPr>
              <p:cNvPr id="3" name="Content Placeholder 2">
                <a:extLst>
                  <a:ext uri="{FF2B5EF4-FFF2-40B4-BE49-F238E27FC236}">
                    <a16:creationId xmlns:a16="http://schemas.microsoft.com/office/drawing/2014/main" id="{057C77C9-30D5-838A-9F6F-0DA564E5D791}"/>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566353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94943D-1548-5945-79FF-EA7AFE951E36}"/>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Standardization</a:t>
            </a:r>
            <a:endParaRPr lang="en-US" dirty="0"/>
          </a:p>
        </p:txBody>
      </p:sp>
      <p:sp>
        <p:nvSpPr>
          <p:cNvPr id="7" name="Title 1">
            <a:extLst>
              <a:ext uri="{FF2B5EF4-FFF2-40B4-BE49-F238E27FC236}">
                <a16:creationId xmlns:a16="http://schemas.microsoft.com/office/drawing/2014/main" id="{F1617ABD-68A5-81F3-DAA0-85CB908EDE83}"/>
              </a:ext>
            </a:extLst>
          </p:cNvPr>
          <p:cNvSpPr>
            <a:spLocks noGrp="1"/>
          </p:cNvSpPr>
          <p:nvPr>
            <p:ph idx="1"/>
          </p:nvPr>
        </p:nvSpPr>
        <p:spPr>
          <a:xfrm>
            <a:off x="838200" y="1825624"/>
            <a:ext cx="10515600" cy="4738461"/>
          </a:xfrm>
        </p:spPr>
        <p:txBody>
          <a:bodyPr>
            <a:normAutofit fontScale="62500" lnSpcReduction="20000"/>
          </a:bodyPr>
          <a:lstStyle/>
          <a:p>
            <a:r>
              <a:rPr lang="en-IN" sz="5100" b="1" dirty="0"/>
              <a:t>Why use Standardization?</a:t>
            </a:r>
          </a:p>
          <a:p>
            <a:pPr lvl="1"/>
            <a:r>
              <a:rPr lang="en-IN" sz="3600" dirty="0"/>
              <a:t>Useful when features have </a:t>
            </a:r>
            <a:r>
              <a:rPr lang="en-IN" sz="3600" b="1" dirty="0"/>
              <a:t>different units/scales</a:t>
            </a:r>
            <a:r>
              <a:rPr lang="en-IN" sz="3600" dirty="0"/>
              <a:t> (e.g., height in cm vs. weight in kg).</a:t>
            </a:r>
          </a:p>
          <a:p>
            <a:pPr lvl="1"/>
            <a:r>
              <a:rPr lang="en-IN" sz="3600" dirty="0"/>
              <a:t>Many ML algorithms (</a:t>
            </a:r>
            <a:r>
              <a:rPr lang="en-IN" sz="3600" b="1" dirty="0"/>
              <a:t>SVM, Logistic Regression, PCA, Neural Networks</a:t>
            </a:r>
            <a:r>
              <a:rPr lang="en-IN" sz="3600" dirty="0"/>
              <a:t>) assume data is </a:t>
            </a:r>
            <a:r>
              <a:rPr lang="en-IN" sz="3600" dirty="0" err="1"/>
              <a:t>centered</a:t>
            </a:r>
            <a:r>
              <a:rPr lang="en-IN" sz="3600" dirty="0"/>
              <a:t> around zero.</a:t>
            </a:r>
          </a:p>
          <a:p>
            <a:pPr lvl="1"/>
            <a:r>
              <a:rPr lang="en-IN" sz="3600" b="1" dirty="0"/>
              <a:t>Less sensitive to outliers than Min-Max normalization</a:t>
            </a:r>
            <a:r>
              <a:rPr lang="en-IN" sz="3600" dirty="0"/>
              <a:t>.</a:t>
            </a:r>
          </a:p>
          <a:p>
            <a:pPr lvl="1"/>
            <a:r>
              <a:rPr lang="en-IN" sz="3600" dirty="0"/>
              <a:t>Works well for algorithms that assume </a:t>
            </a:r>
            <a:r>
              <a:rPr lang="en-IN" sz="3600" b="1" dirty="0"/>
              <a:t>normally distributed data</a:t>
            </a:r>
            <a:r>
              <a:rPr lang="en-IN" sz="3600" dirty="0"/>
              <a:t>.</a:t>
            </a:r>
          </a:p>
          <a:p>
            <a:r>
              <a:rPr lang="en-IN" dirty="0"/>
              <a:t>Suppose we have student heights (cm):</a:t>
            </a:r>
          </a:p>
          <a:p>
            <a:pPr lvl="1"/>
            <a:r>
              <a:rPr lang="en-IN" dirty="0"/>
              <a:t>[150, 160, 170, 180]</a:t>
            </a:r>
          </a:p>
          <a:p>
            <a:r>
              <a:rPr lang="en-IN" dirty="0"/>
              <a:t>Mean (µ) = (150 + 160 + 170 + 180)/4 = 165</a:t>
            </a:r>
          </a:p>
          <a:p>
            <a:pPr lvl="1"/>
            <a:r>
              <a:rPr lang="en-IN" dirty="0"/>
              <a:t>Standard Deviation (</a:t>
            </a:r>
            <a:r>
              <a:rPr lang="el-GR" dirty="0"/>
              <a:t>σ) ≈ 12.91</a:t>
            </a:r>
          </a:p>
          <a:p>
            <a:pPr lvl="1"/>
            <a:r>
              <a:rPr lang="en-IN" dirty="0"/>
              <a:t>Now, standardize:</a:t>
            </a:r>
          </a:p>
          <a:p>
            <a:pPr lvl="1"/>
            <a:r>
              <a:rPr lang="en-IN" dirty="0"/>
              <a:t>For 150 → (150 – 165)/12.91 ≈ -1.16</a:t>
            </a:r>
          </a:p>
          <a:p>
            <a:pPr lvl="1"/>
            <a:r>
              <a:rPr lang="en-IN" dirty="0"/>
              <a:t>For 160 → (160 – 165)/12.91 ≈ -0.39</a:t>
            </a:r>
          </a:p>
          <a:p>
            <a:pPr lvl="1"/>
            <a:r>
              <a:rPr lang="en-IN" dirty="0"/>
              <a:t>For 170 → (170 – 165)/12.91 ≈ +0.39</a:t>
            </a:r>
          </a:p>
          <a:p>
            <a:pPr lvl="1"/>
            <a:r>
              <a:rPr lang="en-IN" dirty="0"/>
              <a:t>For 180 → (180 – 165)/12.91 ≈ +1.16</a:t>
            </a:r>
          </a:p>
          <a:p>
            <a:r>
              <a:rPr lang="en-IN" dirty="0"/>
              <a:t>👉 Result: Data is </a:t>
            </a:r>
            <a:r>
              <a:rPr lang="en-IN" dirty="0" err="1"/>
              <a:t>centered</a:t>
            </a:r>
            <a:r>
              <a:rPr lang="en-IN" dirty="0"/>
              <a:t> around 0 with unit variance.</a:t>
            </a:r>
          </a:p>
          <a:p>
            <a:endParaRPr lang="en-IN" dirty="0"/>
          </a:p>
        </p:txBody>
      </p:sp>
    </p:spTree>
    <p:extLst>
      <p:ext uri="{BB962C8B-B14F-4D97-AF65-F5344CB8AC3E}">
        <p14:creationId xmlns:p14="http://schemas.microsoft.com/office/powerpoint/2010/main" val="77294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5DC4-593E-4DC3-9A33-E0376E08917B}"/>
              </a:ext>
            </a:extLst>
          </p:cNvPr>
          <p:cNvSpPr>
            <a:spLocks noGrp="1"/>
          </p:cNvSpPr>
          <p:nvPr>
            <p:ph type="title"/>
          </p:nvPr>
        </p:nvSpPr>
        <p:spPr/>
        <p:txBody>
          <a:bodyPr/>
          <a:lstStyle/>
          <a:p>
            <a:r>
              <a:rPr lang="en-US" dirty="0"/>
              <a:t>Standardization</a:t>
            </a:r>
          </a:p>
        </p:txBody>
      </p:sp>
      <p:sp>
        <p:nvSpPr>
          <p:cNvPr id="5" name="TextBox 4">
            <a:extLst>
              <a:ext uri="{FF2B5EF4-FFF2-40B4-BE49-F238E27FC236}">
                <a16:creationId xmlns:a16="http://schemas.microsoft.com/office/drawing/2014/main" id="{1CC88588-854E-D755-82CA-FAF6948EB432}"/>
              </a:ext>
            </a:extLst>
          </p:cNvPr>
          <p:cNvSpPr txBox="1"/>
          <p:nvPr/>
        </p:nvSpPr>
        <p:spPr>
          <a:xfrm>
            <a:off x="838200" y="1859340"/>
            <a:ext cx="10515600" cy="3416320"/>
          </a:xfrm>
          <a:prstGeom prst="rect">
            <a:avLst/>
          </a:prstGeom>
          <a:noFill/>
        </p:spPr>
        <p:txBody>
          <a:bodyPr wrap="square">
            <a:spAutoFit/>
          </a:bodyPr>
          <a:lstStyle/>
          <a:p>
            <a:pPr>
              <a:buNone/>
            </a:pPr>
            <a:r>
              <a:rPr lang="en-IN" sz="2400" b="1" dirty="0"/>
              <a:t>Why Mean = 0 and Standard Deviation = 1?</a:t>
            </a:r>
          </a:p>
          <a:p>
            <a:pPr>
              <a:buFont typeface="Arial" panose="020B0604020202020204" pitchFamily="34" charset="0"/>
              <a:buChar char="•"/>
            </a:pPr>
            <a:r>
              <a:rPr lang="en-IN" sz="2400" b="1" dirty="0"/>
              <a:t>Mean = 0</a:t>
            </a:r>
            <a:r>
              <a:rPr lang="en-IN" sz="2400" dirty="0"/>
              <a:t>:</a:t>
            </a:r>
          </a:p>
          <a:p>
            <a:pPr marL="742950" lvl="1" indent="-285750">
              <a:buFont typeface="Arial" panose="020B0604020202020204" pitchFamily="34" charset="0"/>
              <a:buChar char="•"/>
            </a:pPr>
            <a:r>
              <a:rPr lang="en-IN" sz="2400" dirty="0"/>
              <a:t>After subtracting µ, all values are shifted so the new mean of standardized values is exactly </a:t>
            </a:r>
            <a:r>
              <a:rPr lang="en-IN" sz="2400" b="1" dirty="0"/>
              <a:t>0</a:t>
            </a:r>
            <a:r>
              <a:rPr lang="en-IN" sz="2400" dirty="0"/>
              <a:t>.</a:t>
            </a:r>
          </a:p>
          <a:p>
            <a:pPr marL="742950" lvl="1" indent="-285750">
              <a:buFont typeface="Arial" panose="020B0604020202020204" pitchFamily="34" charset="0"/>
              <a:buChar char="•"/>
            </a:pPr>
            <a:r>
              <a:rPr lang="en-IN" sz="2400" dirty="0"/>
              <a:t>It’s like moving the whole dataset so it’s </a:t>
            </a:r>
            <a:r>
              <a:rPr lang="en-IN" sz="2400" dirty="0" err="1"/>
              <a:t>centered</a:t>
            </a:r>
            <a:r>
              <a:rPr lang="en-IN" sz="2400" dirty="0"/>
              <a:t> at zero.</a:t>
            </a:r>
          </a:p>
          <a:p>
            <a:pPr>
              <a:buFont typeface="Arial" panose="020B0604020202020204" pitchFamily="34" charset="0"/>
              <a:buChar char="•"/>
            </a:pPr>
            <a:r>
              <a:rPr lang="en-IN" sz="2400" b="1" dirty="0"/>
              <a:t>Standard Deviation = 1</a:t>
            </a:r>
            <a:r>
              <a:rPr lang="en-IN" sz="2400" dirty="0"/>
              <a:t>:</a:t>
            </a:r>
          </a:p>
          <a:p>
            <a:pPr marL="742950" lvl="1" indent="-285750">
              <a:buFont typeface="Arial" panose="020B0604020202020204" pitchFamily="34" charset="0"/>
              <a:buChar char="•"/>
            </a:pPr>
            <a:r>
              <a:rPr lang="en-IN" sz="2400" dirty="0"/>
              <a:t>After dividing by </a:t>
            </a:r>
            <a:r>
              <a:rPr lang="el-GR" sz="2400" dirty="0"/>
              <a:t>σ, </a:t>
            </a:r>
            <a:r>
              <a:rPr lang="en-IN" sz="2400" dirty="0"/>
              <a:t>the spread is rescaled so the new standard deviation becomes </a:t>
            </a:r>
            <a:r>
              <a:rPr lang="en-IN" sz="2400" b="1" dirty="0"/>
              <a:t>1</a:t>
            </a:r>
            <a:r>
              <a:rPr lang="en-IN" sz="2400" dirty="0"/>
              <a:t>.</a:t>
            </a:r>
          </a:p>
          <a:p>
            <a:pPr marL="742950" lvl="1" indent="-285750">
              <a:buFont typeface="Arial" panose="020B0604020202020204" pitchFamily="34" charset="0"/>
              <a:buChar char="•"/>
            </a:pPr>
            <a:r>
              <a:rPr lang="en-IN" sz="2400" dirty="0"/>
              <a:t>This makes data unit-free (independent of original units like cm, kg).</a:t>
            </a:r>
          </a:p>
        </p:txBody>
      </p:sp>
    </p:spTree>
    <p:extLst>
      <p:ext uri="{BB962C8B-B14F-4D97-AF65-F5344CB8AC3E}">
        <p14:creationId xmlns:p14="http://schemas.microsoft.com/office/powerpoint/2010/main" val="3941038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91DBD-D313-0681-11AD-F72A513BBB3F}"/>
              </a:ext>
            </a:extLst>
          </p:cNvPr>
          <p:cNvSpPr>
            <a:spLocks noGrp="1"/>
          </p:cNvSpPr>
          <p:nvPr>
            <p:ph type="title"/>
          </p:nvPr>
        </p:nvSpPr>
        <p:spPr/>
        <p:txBody>
          <a:bodyPr/>
          <a:lstStyle/>
          <a:p>
            <a:r>
              <a:rPr lang="en-US" dirty="0"/>
              <a:t>Python Code</a:t>
            </a:r>
          </a:p>
        </p:txBody>
      </p:sp>
      <p:sp>
        <p:nvSpPr>
          <p:cNvPr id="5" name="TextBox 4">
            <a:extLst>
              <a:ext uri="{FF2B5EF4-FFF2-40B4-BE49-F238E27FC236}">
                <a16:creationId xmlns:a16="http://schemas.microsoft.com/office/drawing/2014/main" id="{E072AE4E-A7CC-2F19-DB53-FF15D5DE3375}"/>
              </a:ext>
            </a:extLst>
          </p:cNvPr>
          <p:cNvSpPr txBox="1"/>
          <p:nvPr/>
        </p:nvSpPr>
        <p:spPr>
          <a:xfrm>
            <a:off x="718456" y="1720840"/>
            <a:ext cx="9976757" cy="4154984"/>
          </a:xfrm>
          <a:prstGeom prst="rect">
            <a:avLst/>
          </a:prstGeom>
          <a:noFill/>
        </p:spPr>
        <p:txBody>
          <a:bodyPr wrap="square">
            <a:spAutoFit/>
          </a:bodyPr>
          <a:lstStyle/>
          <a:p>
            <a:r>
              <a:rPr lang="en-US" sz="2400" dirty="0"/>
              <a:t>import pandas as pd</a:t>
            </a:r>
          </a:p>
          <a:p>
            <a:r>
              <a:rPr lang="en-US" sz="2400" dirty="0"/>
              <a:t>from </a:t>
            </a:r>
            <a:r>
              <a:rPr lang="en-US" sz="2400" dirty="0" err="1"/>
              <a:t>sklearn.preprocessing</a:t>
            </a:r>
            <a:r>
              <a:rPr lang="en-US" sz="2400" dirty="0"/>
              <a:t> import </a:t>
            </a:r>
            <a:r>
              <a:rPr lang="en-US" sz="2400" dirty="0" err="1"/>
              <a:t>StandardScaler</a:t>
            </a:r>
            <a:endParaRPr lang="en-US" sz="2400" dirty="0"/>
          </a:p>
          <a:p>
            <a:endParaRPr lang="en-US" sz="2400" dirty="0"/>
          </a:p>
          <a:p>
            <a:r>
              <a:rPr lang="en-US" sz="2400" dirty="0"/>
              <a:t># Sample data</a:t>
            </a:r>
          </a:p>
          <a:p>
            <a:r>
              <a:rPr lang="en-US" sz="2400" dirty="0"/>
              <a:t>data = </a:t>
            </a:r>
            <a:r>
              <a:rPr lang="en-US" sz="2400" dirty="0" err="1"/>
              <a:t>pd.DataFrame</a:t>
            </a:r>
            <a:r>
              <a:rPr lang="en-US" sz="2400" dirty="0"/>
              <a:t>({'Height': [150, 160, 170, 180]})</a:t>
            </a:r>
          </a:p>
          <a:p>
            <a:endParaRPr lang="en-US" sz="2400" dirty="0"/>
          </a:p>
          <a:p>
            <a:r>
              <a:rPr lang="en-US" sz="2400" dirty="0"/>
              <a:t># Apply Standardization</a:t>
            </a:r>
          </a:p>
          <a:p>
            <a:r>
              <a:rPr lang="en-US" sz="2400" dirty="0"/>
              <a:t>scaler = </a:t>
            </a:r>
            <a:r>
              <a:rPr lang="en-US" sz="2400" dirty="0" err="1"/>
              <a:t>StandardScaler</a:t>
            </a:r>
            <a:r>
              <a:rPr lang="en-US" sz="2400" dirty="0"/>
              <a:t>()</a:t>
            </a:r>
          </a:p>
          <a:p>
            <a:r>
              <a:rPr lang="en-US" sz="2400" dirty="0"/>
              <a:t>data['</a:t>
            </a:r>
            <a:r>
              <a:rPr lang="en-US" sz="2400" dirty="0" err="1"/>
              <a:t>Height_Standardized</a:t>
            </a:r>
            <a:r>
              <a:rPr lang="en-US" sz="2400" dirty="0"/>
              <a:t>'] = </a:t>
            </a:r>
            <a:r>
              <a:rPr lang="en-US" sz="2400" dirty="0" err="1"/>
              <a:t>scaler.fit_transform</a:t>
            </a:r>
            <a:r>
              <a:rPr lang="en-US" sz="2400" dirty="0"/>
              <a:t>(data[['Height']])</a:t>
            </a:r>
          </a:p>
          <a:p>
            <a:endParaRPr lang="en-US" sz="2400" dirty="0"/>
          </a:p>
          <a:p>
            <a:r>
              <a:rPr lang="en-US" sz="2400" dirty="0"/>
              <a:t>print(data)</a:t>
            </a:r>
          </a:p>
        </p:txBody>
      </p:sp>
    </p:spTree>
    <p:extLst>
      <p:ext uri="{BB962C8B-B14F-4D97-AF65-F5344CB8AC3E}">
        <p14:creationId xmlns:p14="http://schemas.microsoft.com/office/powerpoint/2010/main" val="2989493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A5AB-9298-6A5B-8560-EFA53B3121C8}"/>
              </a:ext>
            </a:extLst>
          </p:cNvPr>
          <p:cNvSpPr>
            <a:spLocks noGrp="1"/>
          </p:cNvSpPr>
          <p:nvPr>
            <p:ph type="title"/>
          </p:nvPr>
        </p:nvSpPr>
        <p:spPr/>
        <p:txBody>
          <a:bodyPr/>
          <a:lstStyle/>
          <a:p>
            <a:r>
              <a:rPr lang="en-US" dirty="0"/>
              <a:t>Python Code: Output</a:t>
            </a:r>
          </a:p>
        </p:txBody>
      </p:sp>
      <p:graphicFrame>
        <p:nvGraphicFramePr>
          <p:cNvPr id="4" name="Content Placeholder 3">
            <a:extLst>
              <a:ext uri="{FF2B5EF4-FFF2-40B4-BE49-F238E27FC236}">
                <a16:creationId xmlns:a16="http://schemas.microsoft.com/office/drawing/2014/main" id="{10CCA0B0-C2D6-B1EE-2411-F2344C5B3065}"/>
              </a:ext>
            </a:extLst>
          </p:cNvPr>
          <p:cNvGraphicFramePr>
            <a:graphicFrameLocks noGrp="1"/>
          </p:cNvGraphicFramePr>
          <p:nvPr>
            <p:ph idx="1"/>
          </p:nvPr>
        </p:nvGraphicFramePr>
        <p:xfrm>
          <a:off x="838200" y="1911237"/>
          <a:ext cx="10515600" cy="1828800"/>
        </p:xfrm>
        <a:graphic>
          <a:graphicData uri="http://schemas.openxmlformats.org/drawingml/2006/table">
            <a:tbl>
              <a:tblPr/>
              <a:tblGrid>
                <a:gridCol w="5257800">
                  <a:extLst>
                    <a:ext uri="{9D8B030D-6E8A-4147-A177-3AD203B41FA5}">
                      <a16:colId xmlns:a16="http://schemas.microsoft.com/office/drawing/2014/main" val="1514149953"/>
                    </a:ext>
                  </a:extLst>
                </a:gridCol>
                <a:gridCol w="5257800">
                  <a:extLst>
                    <a:ext uri="{9D8B030D-6E8A-4147-A177-3AD203B41FA5}">
                      <a16:colId xmlns:a16="http://schemas.microsoft.com/office/drawing/2014/main" val="2557932161"/>
                    </a:ext>
                  </a:extLst>
                </a:gridCol>
              </a:tblGrid>
              <a:tr h="0">
                <a:tc>
                  <a:txBody>
                    <a:bodyPr/>
                    <a:lstStyle/>
                    <a:p>
                      <a:pPr>
                        <a:buNone/>
                      </a:pPr>
                      <a:r>
                        <a:rPr lang="en-IN" b="1" dirty="0"/>
                        <a:t>Height</a:t>
                      </a:r>
                    </a:p>
                  </a:txBody>
                  <a:tcPr anchor="ctr">
                    <a:lnL>
                      <a:noFill/>
                    </a:lnL>
                    <a:lnR>
                      <a:noFill/>
                    </a:lnR>
                    <a:lnT>
                      <a:noFill/>
                    </a:lnT>
                    <a:lnB>
                      <a:noFill/>
                    </a:lnB>
                    <a:noFill/>
                  </a:tcPr>
                </a:tc>
                <a:tc>
                  <a:txBody>
                    <a:bodyPr/>
                    <a:lstStyle/>
                    <a:p>
                      <a:pPr>
                        <a:buNone/>
                      </a:pPr>
                      <a:r>
                        <a:rPr lang="en-IN" b="1" dirty="0" err="1"/>
                        <a:t>Height_Standardized</a:t>
                      </a:r>
                      <a:endParaRPr lang="en-IN" b="1" dirty="0"/>
                    </a:p>
                  </a:txBody>
                  <a:tcPr anchor="ctr">
                    <a:lnL>
                      <a:noFill/>
                    </a:lnL>
                    <a:lnR>
                      <a:noFill/>
                    </a:lnR>
                    <a:lnT>
                      <a:noFill/>
                    </a:lnT>
                    <a:lnB>
                      <a:noFill/>
                    </a:lnB>
                    <a:noFill/>
                  </a:tcPr>
                </a:tc>
                <a:extLst>
                  <a:ext uri="{0D108BD9-81ED-4DB2-BD59-A6C34878D82A}">
                    <a16:rowId xmlns:a16="http://schemas.microsoft.com/office/drawing/2014/main" val="877692545"/>
                  </a:ext>
                </a:extLst>
              </a:tr>
              <a:tr h="0">
                <a:tc>
                  <a:txBody>
                    <a:bodyPr/>
                    <a:lstStyle/>
                    <a:p>
                      <a:pPr>
                        <a:buNone/>
                      </a:pPr>
                      <a:r>
                        <a:rPr lang="en-IN"/>
                        <a:t>150</a:t>
                      </a:r>
                    </a:p>
                  </a:txBody>
                  <a:tcPr anchor="ctr">
                    <a:lnL>
                      <a:noFill/>
                    </a:lnL>
                    <a:lnR>
                      <a:noFill/>
                    </a:lnR>
                    <a:lnT>
                      <a:noFill/>
                    </a:lnT>
                    <a:lnB>
                      <a:noFill/>
                    </a:lnB>
                    <a:noFill/>
                  </a:tcPr>
                </a:tc>
                <a:tc>
                  <a:txBody>
                    <a:bodyPr/>
                    <a:lstStyle/>
                    <a:p>
                      <a:pPr>
                        <a:buNone/>
                      </a:pPr>
                      <a:r>
                        <a:rPr lang="en-IN"/>
                        <a:t>-1.16</a:t>
                      </a:r>
                    </a:p>
                  </a:txBody>
                  <a:tcPr anchor="ctr">
                    <a:lnL>
                      <a:noFill/>
                    </a:lnL>
                    <a:lnR>
                      <a:noFill/>
                    </a:lnR>
                    <a:lnT>
                      <a:noFill/>
                    </a:lnT>
                    <a:lnB>
                      <a:noFill/>
                    </a:lnB>
                    <a:noFill/>
                  </a:tcPr>
                </a:tc>
                <a:extLst>
                  <a:ext uri="{0D108BD9-81ED-4DB2-BD59-A6C34878D82A}">
                    <a16:rowId xmlns:a16="http://schemas.microsoft.com/office/drawing/2014/main" val="3246787027"/>
                  </a:ext>
                </a:extLst>
              </a:tr>
              <a:tr h="0">
                <a:tc>
                  <a:txBody>
                    <a:bodyPr/>
                    <a:lstStyle/>
                    <a:p>
                      <a:pPr>
                        <a:buNone/>
                      </a:pPr>
                      <a:r>
                        <a:rPr lang="en-IN"/>
                        <a:t>160</a:t>
                      </a:r>
                    </a:p>
                  </a:txBody>
                  <a:tcPr anchor="ctr">
                    <a:lnL>
                      <a:noFill/>
                    </a:lnL>
                    <a:lnR>
                      <a:noFill/>
                    </a:lnR>
                    <a:lnT>
                      <a:noFill/>
                    </a:lnT>
                    <a:lnB>
                      <a:noFill/>
                    </a:lnB>
                    <a:noFill/>
                  </a:tcPr>
                </a:tc>
                <a:tc>
                  <a:txBody>
                    <a:bodyPr/>
                    <a:lstStyle/>
                    <a:p>
                      <a:pPr>
                        <a:buNone/>
                      </a:pPr>
                      <a:r>
                        <a:rPr lang="en-IN" dirty="0"/>
                        <a:t>-0.39</a:t>
                      </a:r>
                    </a:p>
                  </a:txBody>
                  <a:tcPr anchor="ctr">
                    <a:lnL>
                      <a:noFill/>
                    </a:lnL>
                    <a:lnR>
                      <a:noFill/>
                    </a:lnR>
                    <a:lnT>
                      <a:noFill/>
                    </a:lnT>
                    <a:lnB>
                      <a:noFill/>
                    </a:lnB>
                    <a:noFill/>
                  </a:tcPr>
                </a:tc>
                <a:extLst>
                  <a:ext uri="{0D108BD9-81ED-4DB2-BD59-A6C34878D82A}">
                    <a16:rowId xmlns:a16="http://schemas.microsoft.com/office/drawing/2014/main" val="2481081860"/>
                  </a:ext>
                </a:extLst>
              </a:tr>
              <a:tr h="0">
                <a:tc>
                  <a:txBody>
                    <a:bodyPr/>
                    <a:lstStyle/>
                    <a:p>
                      <a:pPr>
                        <a:buNone/>
                      </a:pPr>
                      <a:r>
                        <a:rPr lang="en-IN"/>
                        <a:t>170</a:t>
                      </a:r>
                    </a:p>
                  </a:txBody>
                  <a:tcPr anchor="ctr">
                    <a:lnL>
                      <a:noFill/>
                    </a:lnL>
                    <a:lnR>
                      <a:noFill/>
                    </a:lnR>
                    <a:lnT>
                      <a:noFill/>
                    </a:lnT>
                    <a:lnB>
                      <a:noFill/>
                    </a:lnB>
                    <a:noFill/>
                  </a:tcPr>
                </a:tc>
                <a:tc>
                  <a:txBody>
                    <a:bodyPr/>
                    <a:lstStyle/>
                    <a:p>
                      <a:pPr>
                        <a:buNone/>
                      </a:pPr>
                      <a:r>
                        <a:rPr lang="en-IN"/>
                        <a:t>0.39</a:t>
                      </a:r>
                    </a:p>
                  </a:txBody>
                  <a:tcPr anchor="ctr">
                    <a:lnL>
                      <a:noFill/>
                    </a:lnL>
                    <a:lnR>
                      <a:noFill/>
                    </a:lnR>
                    <a:lnT>
                      <a:noFill/>
                    </a:lnT>
                    <a:lnB>
                      <a:noFill/>
                    </a:lnB>
                    <a:noFill/>
                  </a:tcPr>
                </a:tc>
                <a:extLst>
                  <a:ext uri="{0D108BD9-81ED-4DB2-BD59-A6C34878D82A}">
                    <a16:rowId xmlns:a16="http://schemas.microsoft.com/office/drawing/2014/main" val="812435368"/>
                  </a:ext>
                </a:extLst>
              </a:tr>
              <a:tr h="0">
                <a:tc>
                  <a:txBody>
                    <a:bodyPr/>
                    <a:lstStyle/>
                    <a:p>
                      <a:pPr>
                        <a:buNone/>
                      </a:pPr>
                      <a:r>
                        <a:rPr lang="en-IN"/>
                        <a:t>180</a:t>
                      </a:r>
                    </a:p>
                  </a:txBody>
                  <a:tcPr anchor="ctr">
                    <a:lnL>
                      <a:noFill/>
                    </a:lnL>
                    <a:lnR>
                      <a:noFill/>
                    </a:lnR>
                    <a:lnT>
                      <a:noFill/>
                    </a:lnT>
                    <a:lnB>
                      <a:noFill/>
                    </a:lnB>
                    <a:noFill/>
                  </a:tcPr>
                </a:tc>
                <a:tc>
                  <a:txBody>
                    <a:bodyPr/>
                    <a:lstStyle/>
                    <a:p>
                      <a:pPr>
                        <a:buNone/>
                      </a:pPr>
                      <a:r>
                        <a:rPr lang="en-IN" dirty="0"/>
                        <a:t>1.16</a:t>
                      </a:r>
                    </a:p>
                  </a:txBody>
                  <a:tcPr anchor="ctr">
                    <a:lnL>
                      <a:noFill/>
                    </a:lnL>
                    <a:lnR>
                      <a:noFill/>
                    </a:lnR>
                    <a:lnT>
                      <a:noFill/>
                    </a:lnT>
                    <a:lnB>
                      <a:noFill/>
                    </a:lnB>
                    <a:noFill/>
                  </a:tcPr>
                </a:tc>
                <a:extLst>
                  <a:ext uri="{0D108BD9-81ED-4DB2-BD59-A6C34878D82A}">
                    <a16:rowId xmlns:a16="http://schemas.microsoft.com/office/drawing/2014/main" val="2631680149"/>
                  </a:ext>
                </a:extLst>
              </a:tr>
            </a:tbl>
          </a:graphicData>
        </a:graphic>
      </p:graphicFrame>
    </p:spTree>
    <p:extLst>
      <p:ext uri="{BB962C8B-B14F-4D97-AF65-F5344CB8AC3E}">
        <p14:creationId xmlns:p14="http://schemas.microsoft.com/office/powerpoint/2010/main" val="189666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F003F-2199-1E98-A08C-EA9156C344D2}"/>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471DD281-DC8D-51B6-AF08-4245B2EEE209}"/>
              </a:ext>
            </a:extLst>
          </p:cNvPr>
          <p:cNvSpPr>
            <a:spLocks noGrp="1"/>
          </p:cNvSpPr>
          <p:nvPr>
            <p:ph idx="1"/>
          </p:nvPr>
        </p:nvSpPr>
        <p:spPr/>
        <p:txBody>
          <a:bodyPr>
            <a:normAutofit/>
          </a:bodyPr>
          <a:lstStyle/>
          <a:p>
            <a:r>
              <a:rPr lang="en-US" dirty="0"/>
              <a:t>Lab </a:t>
            </a:r>
            <a:r>
              <a:rPr lang="en-IN" dirty="0"/>
              <a:t>Data Preprocessing – Scaling/Normalization</a:t>
            </a:r>
          </a:p>
          <a:p>
            <a:r>
              <a:rPr lang="en-IN" dirty="0"/>
              <a:t>Objective: Learn </a:t>
            </a:r>
            <a:r>
              <a:rPr lang="en-IN" dirty="0" err="1"/>
              <a:t>StandardScaler</a:t>
            </a:r>
            <a:r>
              <a:rPr lang="en-IN" dirty="0"/>
              <a:t> and </a:t>
            </a:r>
            <a:r>
              <a:rPr lang="en-IN" dirty="0" err="1"/>
              <a:t>MinMaxScaler</a:t>
            </a:r>
            <a:r>
              <a:rPr lang="en-IN" dirty="0"/>
              <a:t>.</a:t>
            </a:r>
          </a:p>
          <a:p>
            <a:r>
              <a:rPr lang="en-IN" dirty="0"/>
              <a:t>Code: Apply scaling to marks dataset.</a:t>
            </a:r>
          </a:p>
          <a:p>
            <a:r>
              <a:rPr lang="en-IN" dirty="0"/>
              <a:t>Output: Table showing before vs after scaling.</a:t>
            </a:r>
          </a:p>
          <a:p>
            <a:r>
              <a:rPr lang="en-IN" dirty="0"/>
              <a:t>Observation: Values fall into fixed ranges.</a:t>
            </a:r>
          </a:p>
          <a:p>
            <a:endParaRPr lang="en-US" dirty="0"/>
          </a:p>
        </p:txBody>
      </p:sp>
    </p:spTree>
    <p:extLst>
      <p:ext uri="{BB962C8B-B14F-4D97-AF65-F5344CB8AC3E}">
        <p14:creationId xmlns:p14="http://schemas.microsoft.com/office/powerpoint/2010/main" val="2735136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0AB39-B74A-5C40-ACE9-81CC0D044558}"/>
              </a:ext>
            </a:extLst>
          </p:cNvPr>
          <p:cNvSpPr>
            <a:spLocks noGrp="1"/>
          </p:cNvSpPr>
          <p:nvPr>
            <p:ph type="title"/>
          </p:nvPr>
        </p:nvSpPr>
        <p:spPr/>
        <p:txBody>
          <a:bodyPr/>
          <a:lstStyle/>
          <a:p>
            <a:r>
              <a:rPr lang="en-US" dirty="0"/>
              <a:t>Next topics</a:t>
            </a:r>
          </a:p>
        </p:txBody>
      </p:sp>
      <p:sp>
        <p:nvSpPr>
          <p:cNvPr id="3" name="Content Placeholder 2">
            <a:extLst>
              <a:ext uri="{FF2B5EF4-FFF2-40B4-BE49-F238E27FC236}">
                <a16:creationId xmlns:a16="http://schemas.microsoft.com/office/drawing/2014/main" id="{8F09C4D2-A9FD-7EAB-4359-080A42762A2D}"/>
              </a:ext>
            </a:extLst>
          </p:cNvPr>
          <p:cNvSpPr>
            <a:spLocks noGrp="1"/>
          </p:cNvSpPr>
          <p:nvPr>
            <p:ph idx="1"/>
          </p:nvPr>
        </p:nvSpPr>
        <p:spPr/>
        <p:txBody>
          <a:bodyPr/>
          <a:lstStyle/>
          <a:p>
            <a:r>
              <a:rPr lang="en-US" dirty="0"/>
              <a:t>Feature/variable selection</a:t>
            </a:r>
          </a:p>
          <a:p>
            <a:r>
              <a:rPr lang="en-US" dirty="0"/>
              <a:t>Feature subset selection</a:t>
            </a:r>
          </a:p>
          <a:p>
            <a:r>
              <a:rPr lang="en-US" dirty="0"/>
              <a:t>Best subset selection</a:t>
            </a:r>
          </a:p>
          <a:p>
            <a:r>
              <a:rPr lang="en-US" dirty="0"/>
              <a:t>Stepwise selection</a:t>
            </a:r>
          </a:p>
          <a:p>
            <a:r>
              <a:rPr lang="en-US" dirty="0"/>
              <a:t>Shrinkage</a:t>
            </a:r>
          </a:p>
          <a:p>
            <a:r>
              <a:rPr lang="en-US" dirty="0"/>
              <a:t>Dimensionality Reduction</a:t>
            </a:r>
          </a:p>
          <a:p>
            <a:r>
              <a:rPr lang="en-US" dirty="0"/>
              <a:t>Curse of dimensionality</a:t>
            </a:r>
          </a:p>
          <a:p>
            <a:r>
              <a:rPr lang="en-US" dirty="0"/>
              <a:t>PCA Algorithm</a:t>
            </a:r>
          </a:p>
        </p:txBody>
      </p:sp>
    </p:spTree>
    <p:extLst>
      <p:ext uri="{BB962C8B-B14F-4D97-AF65-F5344CB8AC3E}">
        <p14:creationId xmlns:p14="http://schemas.microsoft.com/office/powerpoint/2010/main" val="2337327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4C05A-FA99-EA86-B8BE-46432CEE7D7B}"/>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5F1002C2-1303-4FBE-52EF-6864FE54D3A7}"/>
              </a:ext>
            </a:extLst>
          </p:cNvPr>
          <p:cNvSpPr>
            <a:spLocks noGrp="1"/>
          </p:cNvSpPr>
          <p:nvPr>
            <p:ph idx="1"/>
          </p:nvPr>
        </p:nvSpPr>
        <p:spPr>
          <a:xfrm>
            <a:off x="838200" y="1825624"/>
            <a:ext cx="10515600" cy="4918075"/>
          </a:xfrm>
        </p:spPr>
        <p:txBody>
          <a:bodyPr>
            <a:normAutofit fontScale="92500" lnSpcReduction="10000"/>
          </a:bodyPr>
          <a:lstStyle/>
          <a:p>
            <a:r>
              <a:rPr lang="en-IN" dirty="0"/>
              <a:t>Data preprocessing is the first step in any data analysis or machine learning pipeline. It involves </a:t>
            </a:r>
            <a:r>
              <a:rPr lang="en-IN" b="1" dirty="0"/>
              <a:t>cleaning</a:t>
            </a:r>
            <a:r>
              <a:rPr lang="en-IN" dirty="0"/>
              <a:t>, </a:t>
            </a:r>
            <a:r>
              <a:rPr lang="en-IN" b="1" dirty="0"/>
              <a:t>transforming</a:t>
            </a:r>
            <a:r>
              <a:rPr lang="en-IN" dirty="0"/>
              <a:t> and </a:t>
            </a:r>
            <a:r>
              <a:rPr lang="en-IN" b="1" dirty="0"/>
              <a:t>organizing</a:t>
            </a:r>
            <a:r>
              <a:rPr lang="en-IN" dirty="0"/>
              <a:t> raw data into a structured format to ensure accuracy, consistency and readiness for modelling. This step improves data quality and directly impacts the performance of analytical or predictive models.</a:t>
            </a:r>
          </a:p>
          <a:p>
            <a:r>
              <a:rPr lang="en-IN" dirty="0"/>
              <a:t>Raw data is often </a:t>
            </a:r>
            <a:r>
              <a:rPr lang="en-IN" b="1" dirty="0"/>
              <a:t>incomplete, noisy, inconsistent, or unstructured</a:t>
            </a:r>
            <a:r>
              <a:rPr lang="en-IN" dirty="0"/>
              <a:t> → preprocessing makes it usable.</a:t>
            </a:r>
          </a:p>
          <a:p>
            <a:r>
              <a:rPr lang="en-IN" dirty="0"/>
              <a:t>Importance of Pre-processing “</a:t>
            </a:r>
            <a:r>
              <a:rPr lang="en-IN" b="1" dirty="0"/>
              <a:t>Garbage in → Garbage out</a:t>
            </a:r>
            <a:r>
              <a:rPr lang="en-IN" dirty="0"/>
              <a:t>”: If data quality is poor, the model will give poor predictions.</a:t>
            </a:r>
          </a:p>
          <a:p>
            <a:pPr lvl="1"/>
            <a:r>
              <a:rPr lang="en-IN" dirty="0"/>
              <a:t>Preprocessing improves:</a:t>
            </a:r>
          </a:p>
          <a:p>
            <a:pPr lvl="1"/>
            <a:r>
              <a:rPr lang="en-IN" dirty="0"/>
              <a:t>Accuracy of the model</a:t>
            </a:r>
          </a:p>
          <a:p>
            <a:pPr lvl="1"/>
            <a:r>
              <a:rPr lang="en-IN" dirty="0"/>
              <a:t>Training efficiency</a:t>
            </a:r>
          </a:p>
          <a:p>
            <a:pPr lvl="1"/>
            <a:r>
              <a:rPr lang="en-IN" dirty="0"/>
              <a:t>Generalization on unseen data</a:t>
            </a:r>
          </a:p>
          <a:p>
            <a:endParaRPr lang="en-US" dirty="0"/>
          </a:p>
        </p:txBody>
      </p:sp>
    </p:spTree>
    <p:extLst>
      <p:ext uri="{BB962C8B-B14F-4D97-AF65-F5344CB8AC3E}">
        <p14:creationId xmlns:p14="http://schemas.microsoft.com/office/powerpoint/2010/main" val="894042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02EA-E69D-360C-34C7-70D8342C081C}"/>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3D1FF7-5F15-6824-3A83-C17A6E1BAE6F}"/>
                  </a:ext>
                </a:extLst>
              </p:cNvPr>
              <p:cNvSpPr>
                <a:spLocks noGrp="1"/>
              </p:cNvSpPr>
              <p:nvPr>
                <p:ph idx="1"/>
              </p:nvPr>
            </p:nvSpPr>
            <p:spPr>
              <a:xfrm>
                <a:off x="838200" y="1427160"/>
                <a:ext cx="10515600" cy="5032375"/>
              </a:xfrm>
            </p:spPr>
            <p:txBody>
              <a:bodyPr>
                <a:normAutofit/>
              </a:bodyPr>
              <a:lstStyle/>
              <a:p>
                <a:r>
                  <a:rPr lang="en-IN" sz="1800" dirty="0"/>
                  <a:t>It’s a method to model the relationship between </a:t>
                </a:r>
                <a:r>
                  <a:rPr lang="en-IN" sz="1800" b="1" dirty="0"/>
                  <a:t>one input variable</a:t>
                </a:r>
                <a:r>
                  <a:rPr lang="en-IN" sz="1800" dirty="0"/>
                  <a:t> (independent variable, </a:t>
                </a:r>
                <a14:m>
                  <m:oMath xmlns:m="http://schemas.openxmlformats.org/officeDocument/2006/math">
                    <m:r>
                      <a:rPr lang="en-IN" sz="1800" i="1">
                        <a:latin typeface="Cambria Math" panose="02040503050406030204" pitchFamily="18" charset="0"/>
                      </a:rPr>
                      <m:t>𝑥</m:t>
                    </m:r>
                  </m:oMath>
                </a14:m>
                <a:r>
                  <a:rPr lang="en-IN" sz="1800" dirty="0"/>
                  <a:t>) and </a:t>
                </a:r>
                <a:r>
                  <a:rPr lang="en-IN" sz="1800" b="1" dirty="0"/>
                  <a:t>one output variable</a:t>
                </a:r>
                <a:r>
                  <a:rPr lang="en-IN" sz="1800" dirty="0"/>
                  <a:t> (dependent variable, </a:t>
                </a:r>
                <a14:m>
                  <m:oMath xmlns:m="http://schemas.openxmlformats.org/officeDocument/2006/math">
                    <m:r>
                      <a:rPr lang="en-IN" sz="1800" i="1">
                        <a:latin typeface="Cambria Math" panose="02040503050406030204" pitchFamily="18" charset="0"/>
                      </a:rPr>
                      <m:t>𝑦</m:t>
                    </m:r>
                  </m:oMath>
                </a14:m>
                <a:r>
                  <a:rPr lang="en-IN" sz="1800" dirty="0"/>
                  <a:t>)</a:t>
                </a:r>
              </a:p>
              <a:p>
                <a:r>
                  <a:rPr lang="en-IN" sz="1800" dirty="0"/>
                  <a:t>We assume this relationship can be approximated by a straight line:</a:t>
                </a:r>
              </a:p>
              <a:p>
                <a:endParaRPr lang="en-IN" sz="1800" dirty="0"/>
              </a:p>
              <a:p>
                <a:pPr marL="3657600" lvl="8" indent="0">
                  <a:buNone/>
                </a:pPr>
                <a14:m>
                  <m:oMath xmlns:m="http://schemas.openxmlformats.org/officeDocument/2006/math">
                    <m:r>
                      <a:rPr lang="en-IN" sz="1200" i="1">
                        <a:latin typeface="Cambria Math" panose="02040503050406030204" pitchFamily="18" charset="0"/>
                      </a:rPr>
                      <m:t>𝑦</m:t>
                    </m:r>
                    <m:r>
                      <a:rPr lang="en-IN" sz="1200">
                        <a:latin typeface="Cambria Math" panose="02040503050406030204" pitchFamily="18" charset="0"/>
                      </a:rPr>
                      <m:t>=</m:t>
                    </m:r>
                    <m:sSub>
                      <m:sSubPr>
                        <m:ctrlPr>
                          <a:rPr lang="ar-AE" sz="1200" i="1">
                            <a:latin typeface="Cambria Math" panose="02040503050406030204" pitchFamily="18" charset="0"/>
                          </a:rPr>
                        </m:ctrlPr>
                      </m:sSubPr>
                      <m:e>
                        <m:r>
                          <a:rPr lang="ar-AE" sz="1200" i="1">
                            <a:latin typeface="Cambria Math" panose="02040503050406030204" pitchFamily="18" charset="0"/>
                          </a:rPr>
                          <m:t>𝑤</m:t>
                        </m:r>
                      </m:e>
                      <m:sub>
                        <m:r>
                          <a:rPr lang="ar-AE" sz="1200">
                            <a:latin typeface="Cambria Math" panose="02040503050406030204" pitchFamily="18" charset="0"/>
                          </a:rPr>
                          <m:t>0</m:t>
                        </m:r>
                      </m:sub>
                    </m:sSub>
                    <m:r>
                      <a:rPr lang="ar-AE" sz="1200">
                        <a:latin typeface="Cambria Math" panose="02040503050406030204" pitchFamily="18" charset="0"/>
                      </a:rPr>
                      <m:t>+</m:t>
                    </m:r>
                    <m:sSub>
                      <m:sSubPr>
                        <m:ctrlPr>
                          <a:rPr lang="ar-AE" sz="1200" i="1">
                            <a:latin typeface="Cambria Math" panose="02040503050406030204" pitchFamily="18" charset="0"/>
                          </a:rPr>
                        </m:ctrlPr>
                      </m:sSubPr>
                      <m:e>
                        <m:r>
                          <a:rPr lang="ar-AE" sz="1200" i="1">
                            <a:latin typeface="Cambria Math" panose="02040503050406030204" pitchFamily="18" charset="0"/>
                          </a:rPr>
                          <m:t>𝑤</m:t>
                        </m:r>
                      </m:e>
                      <m:sub>
                        <m:r>
                          <a:rPr lang="ar-AE" sz="1200">
                            <a:latin typeface="Cambria Math" panose="02040503050406030204" pitchFamily="18" charset="0"/>
                          </a:rPr>
                          <m:t>1</m:t>
                        </m:r>
                      </m:sub>
                    </m:sSub>
                    <m:r>
                      <a:rPr lang="en-US" sz="1200" b="0" i="1" smtClean="0">
                        <a:latin typeface="Cambria Math" panose="02040503050406030204" pitchFamily="18" charset="0"/>
                      </a:rPr>
                      <m:t>𝑥</m:t>
                    </m:r>
                  </m:oMath>
                </a14:m>
                <a:r>
                  <a:rPr lang="en-US" sz="1200" dirty="0"/>
                  <a:t>                                     (3.1)</a:t>
                </a:r>
              </a:p>
              <a:p>
                <a:pPr marL="457200" lvl="1" indent="0">
                  <a:buNone/>
                </a:pPr>
                <a:r>
                  <a:rPr lang="en-IN" sz="1600" dirty="0"/>
                  <a:t>where</a:t>
                </a:r>
              </a:p>
              <a:p>
                <a:pPr marL="457200" lvl="1" indent="0">
                  <a:buNone/>
                </a:pPr>
                <a14:m>
                  <m:oMath xmlns:m="http://schemas.openxmlformats.org/officeDocument/2006/math">
                    <m:sSub>
                      <m:sSubPr>
                        <m:ctrlPr>
                          <a:rPr lang="ar-AE" sz="1600" i="1">
                            <a:latin typeface="Cambria Math" panose="02040503050406030204" pitchFamily="18" charset="0"/>
                          </a:rPr>
                        </m:ctrlPr>
                      </m:sSubPr>
                      <m:e>
                        <m:r>
                          <a:rPr lang="ar-AE" sz="1600" i="1">
                            <a:latin typeface="Cambria Math" panose="02040503050406030204" pitchFamily="18" charset="0"/>
                          </a:rPr>
                          <m:t>𝑤</m:t>
                        </m:r>
                      </m:e>
                      <m:sub>
                        <m:r>
                          <a:rPr lang="ar-AE" sz="1600">
                            <a:latin typeface="Cambria Math" panose="02040503050406030204" pitchFamily="18" charset="0"/>
                          </a:rPr>
                          <m:t>0</m:t>
                        </m:r>
                      </m:sub>
                    </m:sSub>
                  </m:oMath>
                </a14:m>
                <a:r>
                  <a:rPr lang="ar-AE" sz="1600" dirty="0"/>
                  <a:t>= </a:t>
                </a:r>
                <a:r>
                  <a:rPr lang="en-IN" sz="1600" b="1" dirty="0"/>
                  <a:t>intercept(</a:t>
                </a:r>
                <a:r>
                  <a:rPr lang="en-IN" sz="1600" dirty="0"/>
                  <a:t>Value of </a:t>
                </a:r>
                <a14:m>
                  <m:oMath xmlns:m="http://schemas.openxmlformats.org/officeDocument/2006/math">
                    <m:r>
                      <a:rPr lang="en-IN" sz="1600" i="1">
                        <a:latin typeface="Cambria Math" panose="02040503050406030204" pitchFamily="18" charset="0"/>
                      </a:rPr>
                      <m:t>𝑦</m:t>
                    </m:r>
                    <m:r>
                      <a:rPr lang="en-US" sz="1600" b="0" i="1" smtClean="0">
                        <a:latin typeface="Cambria Math" panose="02040503050406030204" pitchFamily="18" charset="0"/>
                      </a:rPr>
                      <m:t> </m:t>
                    </m:r>
                  </m:oMath>
                </a14:m>
                <a:r>
                  <a:rPr lang="en-IN" sz="1600" dirty="0"/>
                  <a:t>when </a:t>
                </a:r>
                <a14:m>
                  <m:oMath xmlns:m="http://schemas.openxmlformats.org/officeDocument/2006/math">
                    <m:r>
                      <a:rPr lang="en-IN" sz="1600" i="1">
                        <a:latin typeface="Cambria Math" panose="02040503050406030204" pitchFamily="18" charset="0"/>
                      </a:rPr>
                      <m:t>𝑥</m:t>
                    </m:r>
                    <m:r>
                      <a:rPr lang="en-IN" sz="1600">
                        <a:latin typeface="Cambria Math" panose="02040503050406030204" pitchFamily="18" charset="0"/>
                      </a:rPr>
                      <m:t>=0</m:t>
                    </m:r>
                  </m:oMath>
                </a14:m>
                <a:r>
                  <a:rPr lang="en-IN" sz="1600" dirty="0"/>
                  <a:t>)</a:t>
                </a:r>
              </a:p>
              <a:p>
                <a:pPr marL="457200" lvl="1" indent="0">
                  <a:buNone/>
                </a:pPr>
                <a14:m>
                  <m:oMath xmlns:m="http://schemas.openxmlformats.org/officeDocument/2006/math">
                    <m:sSub>
                      <m:sSubPr>
                        <m:ctrlPr>
                          <a:rPr lang="ar-AE" sz="1600" i="1">
                            <a:latin typeface="Cambria Math" panose="02040503050406030204" pitchFamily="18" charset="0"/>
                          </a:rPr>
                        </m:ctrlPr>
                      </m:sSubPr>
                      <m:e>
                        <m:r>
                          <a:rPr lang="ar-AE" sz="1600" i="1">
                            <a:latin typeface="Cambria Math" panose="02040503050406030204" pitchFamily="18" charset="0"/>
                          </a:rPr>
                          <m:t>𝑤</m:t>
                        </m:r>
                      </m:e>
                      <m:sub>
                        <m:r>
                          <a:rPr lang="ar-AE" sz="1600">
                            <a:latin typeface="Cambria Math" panose="02040503050406030204" pitchFamily="18" charset="0"/>
                          </a:rPr>
                          <m:t>1</m:t>
                        </m:r>
                      </m:sub>
                    </m:sSub>
                  </m:oMath>
                </a14:m>
                <a:r>
                  <a:rPr lang="ar-AE" sz="1600" dirty="0"/>
                  <a:t>= </a:t>
                </a:r>
                <a:r>
                  <a:rPr lang="en-IN" sz="1600" b="1" dirty="0"/>
                  <a:t>slope (coefficient)</a:t>
                </a:r>
                <a:r>
                  <a:rPr lang="en-IN" sz="1600" dirty="0"/>
                  <a:t> (Change in </a:t>
                </a:r>
                <a14:m>
                  <m:oMath xmlns:m="http://schemas.openxmlformats.org/officeDocument/2006/math">
                    <m:r>
                      <a:rPr lang="en-IN" sz="1600" i="1">
                        <a:latin typeface="Cambria Math" panose="02040503050406030204" pitchFamily="18" charset="0"/>
                      </a:rPr>
                      <m:t>𝑦</m:t>
                    </m:r>
                    <m:r>
                      <a:rPr lang="en-US" sz="1600" b="0" i="1" smtClean="0">
                        <a:latin typeface="Cambria Math" panose="02040503050406030204" pitchFamily="18" charset="0"/>
                      </a:rPr>
                      <m:t> </m:t>
                    </m:r>
                  </m:oMath>
                </a14:m>
                <a:r>
                  <a:rPr lang="en-IN" sz="1600" dirty="0"/>
                  <a:t>for a one-unit increase in </a:t>
                </a:r>
                <a14:m>
                  <m:oMath xmlns:m="http://schemas.openxmlformats.org/officeDocument/2006/math">
                    <m:r>
                      <a:rPr lang="en-IN" sz="1600" i="1">
                        <a:latin typeface="Cambria Math" panose="02040503050406030204" pitchFamily="18" charset="0"/>
                      </a:rPr>
                      <m:t>𝑥</m:t>
                    </m:r>
                    <m:r>
                      <a:rPr lang="en-US" sz="1600" b="0" i="1" smtClean="0">
                        <a:latin typeface="Cambria Math" panose="02040503050406030204" pitchFamily="18" charset="0"/>
                      </a:rPr>
                      <m:t>)</m:t>
                    </m:r>
                  </m:oMath>
                </a14:m>
                <a:endParaRPr lang="en-IN" sz="1600" dirty="0"/>
              </a:p>
              <a:p>
                <a:r>
                  <a:rPr lang="en-IN" sz="1800" dirty="0"/>
                  <a:t>📌 Example: Predicting a student’s exam score (</a:t>
                </a:r>
                <a14:m>
                  <m:oMath xmlns:m="http://schemas.openxmlformats.org/officeDocument/2006/math">
                    <m:r>
                      <a:rPr lang="en-IN" sz="1800" i="1">
                        <a:latin typeface="Cambria Math" panose="02040503050406030204" pitchFamily="18" charset="0"/>
                      </a:rPr>
                      <m:t>𝑦</m:t>
                    </m:r>
                  </m:oMath>
                </a14:m>
                <a:r>
                  <a:rPr lang="en-IN" sz="1800" dirty="0"/>
                  <a:t>) from hours studied (</a:t>
                </a:r>
                <a14:m>
                  <m:oMath xmlns:m="http://schemas.openxmlformats.org/officeDocument/2006/math">
                    <m:r>
                      <a:rPr lang="en-IN" sz="1800" i="1">
                        <a:latin typeface="Cambria Math" panose="02040503050406030204" pitchFamily="18" charset="0"/>
                      </a:rPr>
                      <m:t>𝑥</m:t>
                    </m:r>
                  </m:oMath>
                </a14:m>
                <a:r>
                  <a:rPr lang="en-IN" sz="1800" dirty="0"/>
                  <a:t>)</a:t>
                </a:r>
              </a:p>
              <a:p>
                <a:r>
                  <a:rPr lang="en-IN" sz="1800" b="1" dirty="0"/>
                  <a:t>Coefficient/Parameter</a:t>
                </a:r>
                <a:r>
                  <a:rPr lang="en-IN" sz="1800" dirty="0"/>
                  <a:t>: General term for both slope and intercept—they are the </a:t>
                </a:r>
                <a:r>
                  <a:rPr lang="en-IN" sz="1800" b="1" dirty="0"/>
                  <a:t>parameters</a:t>
                </a:r>
                <a:r>
                  <a:rPr lang="en-IN" sz="1800" dirty="0"/>
                  <a:t> of the model that we estimate from data.</a:t>
                </a:r>
              </a:p>
              <a:p>
                <a:r>
                  <a:rPr lang="en-IN" sz="1800" dirty="0"/>
                  <a:t>We will sometimes describe (3.1) by saying that we are regressing Y on X (or Y onto X)</a:t>
                </a:r>
              </a:p>
              <a:p>
                <a:r>
                  <a:rPr lang="en-IN" sz="1800" i="1" dirty="0"/>
                  <a:t>Example: X may represent </a:t>
                </a:r>
                <a:r>
                  <a:rPr lang="en-IN" sz="1800" b="1" i="1" dirty="0"/>
                  <a:t>TV advertising </a:t>
                </a:r>
                <a:r>
                  <a:rPr lang="en-IN" sz="1800" i="1" dirty="0"/>
                  <a:t>and Y may represent </a:t>
                </a:r>
                <a:r>
                  <a:rPr lang="en-IN" sz="1800" b="1" i="1" dirty="0"/>
                  <a:t>sales.</a:t>
                </a:r>
                <a:endParaRPr lang="en-IN" sz="1800" b="1" dirty="0"/>
              </a:p>
              <a:p>
                <a:r>
                  <a:rPr lang="en-IN" sz="1800" i="1" dirty="0"/>
                  <a:t>Then we can regress sales onto TV by fitting the model</a:t>
                </a:r>
                <a:endParaRPr lang="en-IN" sz="1800" dirty="0"/>
              </a:p>
              <a:p>
                <a:endParaRPr lang="en-IN" sz="1800" dirty="0"/>
              </a:p>
              <a:p>
                <a:endParaRPr lang="en-US" sz="1800" dirty="0"/>
              </a:p>
            </p:txBody>
          </p:sp>
        </mc:Choice>
        <mc:Fallback xmlns="">
          <p:sp>
            <p:nvSpPr>
              <p:cNvPr id="3" name="Content Placeholder 2">
                <a:extLst>
                  <a:ext uri="{FF2B5EF4-FFF2-40B4-BE49-F238E27FC236}">
                    <a16:creationId xmlns:a16="http://schemas.microsoft.com/office/drawing/2014/main" id="{FD3D1FF7-5F15-6824-3A83-C17A6E1BAE6F}"/>
                  </a:ext>
                </a:extLst>
              </p:cNvPr>
              <p:cNvSpPr>
                <a:spLocks noGrp="1" noRot="1" noChangeAspect="1" noMove="1" noResize="1" noEditPoints="1" noAdjustHandles="1" noChangeArrowheads="1" noChangeShapeType="1" noTextEdit="1"/>
              </p:cNvSpPr>
              <p:nvPr>
                <p:ph idx="1"/>
              </p:nvPr>
            </p:nvSpPr>
            <p:spPr>
              <a:xfrm>
                <a:off x="838200" y="1427160"/>
                <a:ext cx="10515600" cy="5032375"/>
              </a:xfrm>
              <a:blipFill>
                <a:blip r:embed="rId3"/>
                <a:stretch>
                  <a:fillRect l="-483" t="-100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0918904-6731-B9C1-F305-954F6019CF4B}"/>
              </a:ext>
            </a:extLst>
          </p:cNvPr>
          <p:cNvPicPr>
            <a:picLocks noChangeAspect="1"/>
          </p:cNvPicPr>
          <p:nvPr/>
        </p:nvPicPr>
        <p:blipFill>
          <a:blip r:embed="rId4"/>
          <a:stretch>
            <a:fillRect/>
          </a:stretch>
        </p:blipFill>
        <p:spPr>
          <a:xfrm>
            <a:off x="2327835" y="5926135"/>
            <a:ext cx="3556000" cy="533400"/>
          </a:xfrm>
          <a:prstGeom prst="rect">
            <a:avLst/>
          </a:prstGeom>
        </p:spPr>
      </p:pic>
    </p:spTree>
    <p:extLst>
      <p:ext uri="{BB962C8B-B14F-4D97-AF65-F5344CB8AC3E}">
        <p14:creationId xmlns:p14="http://schemas.microsoft.com/office/powerpoint/2010/main" val="3392296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C8125-3836-8FEA-2A6A-D815AF36F7A8}"/>
              </a:ext>
            </a:extLst>
          </p:cNvPr>
          <p:cNvSpPr>
            <a:spLocks noGrp="1"/>
          </p:cNvSpPr>
          <p:nvPr>
            <p:ph type="title"/>
          </p:nvPr>
        </p:nvSpPr>
        <p:spPr>
          <a:xfrm>
            <a:off x="703729" y="0"/>
            <a:ext cx="10515600" cy="1325563"/>
          </a:xfrm>
        </p:spPr>
        <p:txBody>
          <a:bodyPr/>
          <a:lstStyle/>
          <a:p>
            <a:r>
              <a:rPr lang="en-US" dirty="0"/>
              <a:t>Linear regression</a:t>
            </a:r>
          </a:p>
        </p:txBody>
      </p:sp>
      <p:pic>
        <p:nvPicPr>
          <p:cNvPr id="5" name="Content Placeholder 4">
            <a:extLst>
              <a:ext uri="{FF2B5EF4-FFF2-40B4-BE49-F238E27FC236}">
                <a16:creationId xmlns:a16="http://schemas.microsoft.com/office/drawing/2014/main" id="{3258A8A1-3E35-5517-C1BB-2206C7A89766}"/>
              </a:ext>
            </a:extLst>
          </p:cNvPr>
          <p:cNvPicPr>
            <a:picLocks noGrp="1" noChangeAspect="1"/>
          </p:cNvPicPr>
          <p:nvPr>
            <p:ph idx="1"/>
          </p:nvPr>
        </p:nvPicPr>
        <p:blipFill>
          <a:blip r:embed="rId2"/>
          <a:stretch>
            <a:fillRect/>
          </a:stretch>
        </p:blipFill>
        <p:spPr>
          <a:xfrm>
            <a:off x="2100758" y="938118"/>
            <a:ext cx="5704613" cy="3203576"/>
          </a:xfrm>
        </p:spPr>
      </p:pic>
      <p:sp>
        <p:nvSpPr>
          <p:cNvPr id="7" name="TextBox 6">
            <a:extLst>
              <a:ext uri="{FF2B5EF4-FFF2-40B4-BE49-F238E27FC236}">
                <a16:creationId xmlns:a16="http://schemas.microsoft.com/office/drawing/2014/main" id="{F8134A8A-4CD6-5C86-0DEC-8135F8DCF93F}"/>
              </a:ext>
            </a:extLst>
          </p:cNvPr>
          <p:cNvSpPr txBox="1"/>
          <p:nvPr/>
        </p:nvSpPr>
        <p:spPr>
          <a:xfrm>
            <a:off x="911038" y="4141694"/>
            <a:ext cx="10518961" cy="1200329"/>
          </a:xfrm>
          <a:prstGeom prst="rect">
            <a:avLst/>
          </a:prstGeom>
          <a:noFill/>
        </p:spPr>
        <p:txBody>
          <a:bodyPr wrap="square">
            <a:spAutoFit/>
          </a:bodyPr>
          <a:lstStyle/>
          <a:p>
            <a:r>
              <a:rPr lang="en-IN" b="0" i="0" dirty="0">
                <a:solidFill>
                  <a:srgbClr val="273239"/>
                </a:solidFill>
                <a:effectLst/>
              </a:rPr>
              <a:t>The goal of linear regression is to find a straight line that minimizes the error (the difference) between the observed data points and the predicted values. This line helps us predict the dependent variable for new, unseen data.</a:t>
            </a:r>
            <a:r>
              <a:rPr lang="en-IN" dirty="0"/>
              <a:t> Here Y is called a dependent or target variable and X is called an independent variable also known as the predictor of Y.</a:t>
            </a:r>
            <a:endParaRPr lang="en-US" dirty="0"/>
          </a:p>
        </p:txBody>
      </p:sp>
      <p:sp>
        <p:nvSpPr>
          <p:cNvPr id="9" name="TextBox 8">
            <a:extLst>
              <a:ext uri="{FF2B5EF4-FFF2-40B4-BE49-F238E27FC236}">
                <a16:creationId xmlns:a16="http://schemas.microsoft.com/office/drawing/2014/main" id="{F98A6A81-9629-2327-486F-A8E2ADEB5477}"/>
              </a:ext>
            </a:extLst>
          </p:cNvPr>
          <p:cNvSpPr txBox="1"/>
          <p:nvPr/>
        </p:nvSpPr>
        <p:spPr>
          <a:xfrm>
            <a:off x="911038" y="5342023"/>
            <a:ext cx="10666879" cy="1200329"/>
          </a:xfrm>
          <a:prstGeom prst="rect">
            <a:avLst/>
          </a:prstGeom>
          <a:noFill/>
        </p:spPr>
        <p:txBody>
          <a:bodyPr wrap="square">
            <a:spAutoFit/>
          </a:bodyPr>
          <a:lstStyle/>
          <a:p>
            <a:r>
              <a:rPr lang="en-IN" b="1" i="0" dirty="0">
                <a:solidFill>
                  <a:srgbClr val="273239"/>
                </a:solidFill>
                <a:effectLst/>
                <a:latin typeface="Nunito" pitchFamily="2" charset="77"/>
              </a:rPr>
              <a:t>Slope: </a:t>
            </a:r>
            <a:r>
              <a:rPr lang="en-IN" b="0" i="0" dirty="0">
                <a:solidFill>
                  <a:srgbClr val="273239"/>
                </a:solidFill>
                <a:effectLst/>
                <a:latin typeface="Nunito" pitchFamily="2" charset="77"/>
              </a:rPr>
              <a:t>The slope of the best-fit line indicates how much the dependent variable (y) changes with each unit change in the independent variable (x). For example if the slope is 5, it means that for every 1-unit increase in x, the value of y increases by 5 units.</a:t>
            </a:r>
          </a:p>
          <a:p>
            <a:r>
              <a:rPr lang="en-IN" b="1" dirty="0"/>
              <a:t>The intercept: </a:t>
            </a:r>
            <a:r>
              <a:rPr lang="en-IN" dirty="0"/>
              <a:t>represents the predicted value of y when x = 0. It’s the point where the line crosses the y-axis.</a:t>
            </a:r>
            <a:endParaRPr lang="en-US" dirty="0"/>
          </a:p>
        </p:txBody>
      </p:sp>
    </p:spTree>
    <p:extLst>
      <p:ext uri="{BB962C8B-B14F-4D97-AF65-F5344CB8AC3E}">
        <p14:creationId xmlns:p14="http://schemas.microsoft.com/office/powerpoint/2010/main" val="1666191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31C93EE-F7CD-4BC8-EEF4-75AF048CD4D4}"/>
              </a:ext>
            </a:extLst>
          </p:cNvPr>
          <p:cNvPicPr>
            <a:picLocks noGrp="1" noChangeAspect="1"/>
          </p:cNvPicPr>
          <p:nvPr>
            <p:ph idx="1"/>
          </p:nvPr>
        </p:nvPicPr>
        <p:blipFill>
          <a:blip r:embed="rId2"/>
          <a:stretch>
            <a:fillRect/>
          </a:stretch>
        </p:blipFill>
        <p:spPr>
          <a:xfrm>
            <a:off x="3899646" y="405436"/>
            <a:ext cx="4815915" cy="2570504"/>
          </a:xfrm>
          <a:prstGeom prst="rect">
            <a:avLst/>
          </a:prstGeom>
        </p:spPr>
      </p:pic>
      <p:pic>
        <p:nvPicPr>
          <p:cNvPr id="6" name="Picture 5">
            <a:extLst>
              <a:ext uri="{FF2B5EF4-FFF2-40B4-BE49-F238E27FC236}">
                <a16:creationId xmlns:a16="http://schemas.microsoft.com/office/drawing/2014/main" id="{85F1F13D-9E48-6725-A85B-73F80BFEAAFC}"/>
              </a:ext>
            </a:extLst>
          </p:cNvPr>
          <p:cNvPicPr>
            <a:picLocks noChangeAspect="1"/>
          </p:cNvPicPr>
          <p:nvPr/>
        </p:nvPicPr>
        <p:blipFill>
          <a:blip r:embed="rId3"/>
          <a:stretch>
            <a:fillRect/>
          </a:stretch>
        </p:blipFill>
        <p:spPr>
          <a:xfrm>
            <a:off x="1089212" y="2973437"/>
            <a:ext cx="9749118" cy="257050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B543DC-71D7-B8B0-C697-62177B7854A9}"/>
                  </a:ext>
                </a:extLst>
              </p:cNvPr>
              <p:cNvSpPr txBox="1"/>
              <p:nvPr/>
            </p:nvSpPr>
            <p:spPr>
              <a:xfrm>
                <a:off x="605118" y="5430886"/>
                <a:ext cx="11456894" cy="2318583"/>
              </a:xfrm>
              <a:prstGeom prst="rect">
                <a:avLst/>
              </a:prstGeom>
              <a:noFill/>
            </p:spPr>
            <p:txBody>
              <a:bodyPr wrap="square">
                <a:spAutoFit/>
              </a:bodyPr>
              <a:lstStyle/>
              <a:p>
                <a:pPr algn="l" rtl="0" fontAlgn="base">
                  <a:spcAft>
                    <a:spcPts val="750"/>
                  </a:spcAft>
                  <a:buNone/>
                </a:pPr>
                <a:r>
                  <a:rPr lang="en-IN" b="1" i="0" dirty="0">
                    <a:solidFill>
                      <a:srgbClr val="273239"/>
                    </a:solidFill>
                    <a:effectLst/>
                    <a:latin typeface="Nunito" pitchFamily="2" charset="77"/>
                  </a:rPr>
                  <a:t>Slope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i="0">
                            <a:latin typeface="Cambria Math" panose="02040503050406030204" pitchFamily="18" charset="0"/>
                          </a:rPr>
                          <m:t>1</m:t>
                        </m:r>
                      </m:sub>
                    </m:sSub>
                  </m:oMath>
                </a14:m>
                <a:r>
                  <a:rPr lang="ar-AE" b="1" i="0" dirty="0">
                    <a:solidFill>
                      <a:srgbClr val="273239"/>
                    </a:solidFill>
                    <a:effectLst/>
                    <a:latin typeface="Nunito" pitchFamily="2" charset="77"/>
                  </a:rPr>
                  <a:t>:</a:t>
                </a:r>
                <a:endParaRPr lang="ar-AE" b="0" i="0" dirty="0">
                  <a:solidFill>
                    <a:srgbClr val="273239"/>
                  </a:solidFill>
                  <a:effectLst/>
                  <a:latin typeface="Nunito" pitchFamily="2" charset="77"/>
                </a:endParaRPr>
              </a:p>
              <a:p>
                <a:pPr algn="l" fontAlgn="base">
                  <a:spcAft>
                    <a:spcPts val="1800"/>
                  </a:spcAft>
                  <a:buFont typeface="Arial" panose="020B0604020202020204" pitchFamily="34" charset="0"/>
                  <a:buChar char="•"/>
                </a:pPr>
                <a:r>
                  <a:rPr lang="en-IN" b="0" i="0" dirty="0">
                    <a:solidFill>
                      <a:srgbClr val="273239"/>
                    </a:solidFill>
                    <a:effectLst/>
                    <a:latin typeface="Nunito" pitchFamily="2" charset="77"/>
                  </a:rPr>
                  <a:t>A positive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i="0">
                            <a:latin typeface="Cambria Math" panose="02040503050406030204" pitchFamily="18" charset="0"/>
                          </a:rPr>
                          <m:t>1</m:t>
                        </m:r>
                      </m:sub>
                    </m:sSub>
                  </m:oMath>
                </a14:m>
                <a:r>
                  <a:rPr lang="ar-AE" b="0" i="0" dirty="0">
                    <a:solidFill>
                      <a:srgbClr val="273239"/>
                    </a:solidFill>
                    <a:effectLst/>
                    <a:latin typeface="Nunito" pitchFamily="2" charset="77"/>
                  </a:rPr>
                  <a:t> </a:t>
                </a:r>
                <a:r>
                  <a:rPr lang="en-IN" b="0" i="0" dirty="0">
                    <a:solidFill>
                      <a:srgbClr val="273239"/>
                    </a:solidFill>
                    <a:effectLst/>
                    <a:latin typeface="Nunito" pitchFamily="2" charset="77"/>
                  </a:rPr>
                  <a:t>value suggests that as X increases, Y also increases, indicating a direct relationship.</a:t>
                </a:r>
              </a:p>
              <a:p>
                <a:pPr algn="l" fontAlgn="base">
                  <a:spcAft>
                    <a:spcPts val="1800"/>
                  </a:spcAft>
                  <a:buFont typeface="Arial" panose="020B0604020202020204" pitchFamily="34" charset="0"/>
                  <a:buChar char="•"/>
                </a:pPr>
                <a:r>
                  <a:rPr lang="en-IN" b="0" i="0" dirty="0">
                    <a:solidFill>
                      <a:srgbClr val="273239"/>
                    </a:solidFill>
                    <a:effectLst/>
                    <a:latin typeface="Nunito" pitchFamily="2" charset="77"/>
                  </a:rPr>
                  <a:t>Conversely, a negative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i="0">
                            <a:latin typeface="Cambria Math" panose="02040503050406030204" pitchFamily="18" charset="0"/>
                          </a:rPr>
                          <m:t>1</m:t>
                        </m:r>
                      </m:sub>
                    </m:sSub>
                  </m:oMath>
                </a14:m>
                <a:r>
                  <a:rPr lang="ar-AE" b="0" i="0" dirty="0">
                    <a:solidFill>
                      <a:srgbClr val="273239"/>
                    </a:solidFill>
                    <a:effectLst/>
                    <a:latin typeface="Nunito" pitchFamily="2" charset="77"/>
                  </a:rPr>
                  <a:t>​ </a:t>
                </a:r>
                <a:r>
                  <a:rPr lang="en-IN" b="0" i="0" dirty="0">
                    <a:solidFill>
                      <a:srgbClr val="273239"/>
                    </a:solidFill>
                    <a:effectLst/>
                    <a:latin typeface="Nunito" pitchFamily="2" charset="77"/>
                  </a:rPr>
                  <a:t>value indicates that an increase in X leads to a decrease in Y, indicating an inverse relationship.</a:t>
                </a:r>
              </a:p>
              <a:p>
                <a:pPr algn="l" rtl="0" fontAlgn="base">
                  <a:spcAft>
                    <a:spcPts val="750"/>
                  </a:spcAft>
                  <a:buNone/>
                </a:pPr>
                <a:r>
                  <a:rPr lang="en-IN" b="0" i="0" dirty="0">
                    <a:solidFill>
                      <a:srgbClr val="273239"/>
                    </a:solidFill>
                    <a:effectLst/>
                    <a:latin typeface="Nunito" pitchFamily="2" charset="77"/>
                  </a:rPr>
                  <a:t>For instance, if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i="0">
                            <a:latin typeface="Cambria Math" panose="02040503050406030204" pitchFamily="18" charset="0"/>
                          </a:rPr>
                          <m:t>1</m:t>
                        </m:r>
                      </m:sub>
                    </m:sSub>
                    <m:r>
                      <a:rPr lang="ar-AE" i="0">
                        <a:latin typeface="Cambria Math" panose="02040503050406030204" pitchFamily="18" charset="0"/>
                      </a:rPr>
                      <m:t>=2</m:t>
                    </m:r>
                  </m:oMath>
                </a14:m>
                <a:r>
                  <a:rPr lang="ar-AE" b="0" i="0" dirty="0">
                    <a:solidFill>
                      <a:srgbClr val="273239"/>
                    </a:solidFill>
                    <a:effectLst/>
                    <a:latin typeface="Nunito" pitchFamily="2" charset="77"/>
                  </a:rPr>
                  <a:t>, </a:t>
                </a:r>
                <a:r>
                  <a:rPr lang="en-IN" b="0" i="0" dirty="0">
                    <a:solidFill>
                      <a:srgbClr val="273239"/>
                    </a:solidFill>
                    <a:effectLst/>
                    <a:latin typeface="Nunito" pitchFamily="2" charset="77"/>
                  </a:rPr>
                  <a:t>this would mean that for every additional unit spent on advertising, sales are expected to increase by 2 units.</a:t>
                </a:r>
              </a:p>
            </p:txBody>
          </p:sp>
        </mc:Choice>
        <mc:Fallback xmlns="">
          <p:sp>
            <p:nvSpPr>
              <p:cNvPr id="8" name="TextBox 7">
                <a:extLst>
                  <a:ext uri="{FF2B5EF4-FFF2-40B4-BE49-F238E27FC236}">
                    <a16:creationId xmlns:a16="http://schemas.microsoft.com/office/drawing/2014/main" id="{CBB543DC-71D7-B8B0-C697-62177B7854A9}"/>
                  </a:ext>
                </a:extLst>
              </p:cNvPr>
              <p:cNvSpPr txBox="1">
                <a:spLocks noRot="1" noChangeAspect="1" noMove="1" noResize="1" noEditPoints="1" noAdjustHandles="1" noChangeArrowheads="1" noChangeShapeType="1" noTextEdit="1"/>
              </p:cNvSpPr>
              <p:nvPr/>
            </p:nvSpPr>
            <p:spPr>
              <a:xfrm>
                <a:off x="605118" y="5430886"/>
                <a:ext cx="11456894" cy="2318583"/>
              </a:xfrm>
              <a:prstGeom prst="rect">
                <a:avLst/>
              </a:prstGeom>
              <a:blipFill>
                <a:blip r:embed="rId4"/>
                <a:stretch>
                  <a:fillRect l="-443" t="-2174" b="-3261"/>
                </a:stretch>
              </a:blipFill>
            </p:spPr>
            <p:txBody>
              <a:bodyPr/>
              <a:lstStyle/>
              <a:p>
                <a:r>
                  <a:rPr lang="en-US">
                    <a:noFill/>
                  </a:rPr>
                  <a:t> </a:t>
                </a:r>
              </a:p>
            </p:txBody>
          </p:sp>
        </mc:Fallback>
      </mc:AlternateContent>
    </p:spTree>
    <p:extLst>
      <p:ext uri="{BB962C8B-B14F-4D97-AF65-F5344CB8AC3E}">
        <p14:creationId xmlns:p14="http://schemas.microsoft.com/office/powerpoint/2010/main" val="3324397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0CE46-C0E5-FA19-3DA0-03826ED0D5A6}"/>
              </a:ext>
            </a:extLst>
          </p:cNvPr>
          <p:cNvSpPr>
            <a:spLocks noGrp="1"/>
          </p:cNvSpPr>
          <p:nvPr>
            <p:ph type="title"/>
          </p:nvPr>
        </p:nvSpPr>
        <p:spPr/>
        <p:txBody>
          <a:bodyPr>
            <a:normAutofit fontScale="90000"/>
          </a:bodyPr>
          <a:lstStyle/>
          <a:p>
            <a:r>
              <a:rPr lang="en-IN" b="1" dirty="0"/>
              <a:t>Estimating the Coefficients in Simple Linear Regression</a:t>
            </a:r>
            <a:br>
              <a:rPr lang="en-IN" b="1"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05D07E-CCE3-7906-464D-2D86344FD496}"/>
                  </a:ext>
                </a:extLst>
              </p:cNvPr>
              <p:cNvSpPr>
                <a:spLocks noGrp="1"/>
              </p:cNvSpPr>
              <p:nvPr>
                <p:ph idx="1"/>
              </p:nvPr>
            </p:nvSpPr>
            <p:spPr/>
            <p:txBody>
              <a:bodyPr/>
              <a:lstStyle/>
              <a:p>
                <a:r>
                  <a:rPr lang="en-IN" dirty="0"/>
                  <a:t>We want to estimate </a:t>
                </a:r>
                <a:r>
                  <a:rPr lang="en-IN" b="1" dirty="0"/>
                  <a:t>intercept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0</m:t>
                        </m:r>
                      </m:sub>
                    </m:sSub>
                    <m:r>
                      <a:rPr lang="en-US" b="1" i="0" smtClean="0">
                        <a:latin typeface="Cambria Math" panose="02040503050406030204" pitchFamily="18" charset="0"/>
                      </a:rPr>
                      <m:t>)</m:t>
                    </m:r>
                  </m:oMath>
                </a14:m>
                <a:r>
                  <a:rPr lang="en-IN" dirty="0"/>
                  <a:t>and </a:t>
                </a:r>
                <a:r>
                  <a:rPr lang="en-IN" b="1" dirty="0"/>
                  <a:t>slope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1</m:t>
                        </m:r>
                      </m:sub>
                    </m:sSub>
                  </m:oMath>
                </a14:m>
                <a:r>
                  <a:rPr lang="en-US" dirty="0"/>
                  <a:t>) </a:t>
                </a:r>
                <a:r>
                  <a:rPr lang="en-IN" dirty="0"/>
                  <a:t>because they are unknown.</a:t>
                </a:r>
              </a:p>
              <a:p>
                <a:r>
                  <a:rPr lang="en-IN" dirty="0"/>
                  <a:t>We have </a:t>
                </a:r>
                <a14:m>
                  <m:oMath xmlns:m="http://schemas.openxmlformats.org/officeDocument/2006/math">
                    <m:r>
                      <a:rPr lang="en-IN" i="1">
                        <a:latin typeface="Cambria Math" panose="02040503050406030204" pitchFamily="18" charset="0"/>
                      </a:rPr>
                      <m:t>𝑛</m:t>
                    </m:r>
                  </m:oMath>
                </a14:m>
                <a:r>
                  <a:rPr lang="en-IN" dirty="0"/>
                  <a:t> pairs of observations: </a:t>
                </a:r>
                <a14:m>
                  <m:oMath xmlns:m="http://schemas.openxmlformats.org/officeDocument/2006/math">
                    <m:d>
                      <m:dPr>
                        <m:sepChr m:val=","/>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a:latin typeface="Cambria Math" panose="02040503050406030204" pitchFamily="18" charset="0"/>
                              </a:rPr>
                              <m:t>1</m:t>
                            </m:r>
                          </m:sub>
                        </m:sSub>
                      </m:e>
                      <m:e>
                        <m:sSub>
                          <m:sSubPr>
                            <m:ctrlPr>
                              <a:rPr lang="ar-AE" i="1">
                                <a:latin typeface="Cambria Math" panose="02040503050406030204" pitchFamily="18" charset="0"/>
                              </a:rPr>
                            </m:ctrlPr>
                          </m:sSubPr>
                          <m:e>
                            <m:r>
                              <a:rPr lang="ar-AE" i="1">
                                <a:latin typeface="Cambria Math" panose="02040503050406030204" pitchFamily="18" charset="0"/>
                              </a:rPr>
                              <m:t>𝑦</m:t>
                            </m:r>
                          </m:e>
                          <m:sub>
                            <m:r>
                              <a:rPr lang="ar-AE">
                                <a:latin typeface="Cambria Math" panose="02040503050406030204" pitchFamily="18" charset="0"/>
                              </a:rPr>
                              <m:t>1</m:t>
                            </m:r>
                          </m:sub>
                        </m:sSub>
                      </m:e>
                    </m:d>
                    <m:r>
                      <a:rPr lang="ar-AE">
                        <a:latin typeface="Cambria Math" panose="02040503050406030204" pitchFamily="18" charset="0"/>
                      </a:rPr>
                      <m:t>,</m:t>
                    </m:r>
                    <m:d>
                      <m:dPr>
                        <m:sepChr m:val=","/>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a:latin typeface="Cambria Math" panose="02040503050406030204" pitchFamily="18" charset="0"/>
                              </a:rPr>
                              <m:t>2</m:t>
                            </m:r>
                          </m:sub>
                        </m:sSub>
                      </m:e>
                      <m:e>
                        <m:sSub>
                          <m:sSubPr>
                            <m:ctrlPr>
                              <a:rPr lang="ar-AE" i="1">
                                <a:latin typeface="Cambria Math" panose="02040503050406030204" pitchFamily="18" charset="0"/>
                              </a:rPr>
                            </m:ctrlPr>
                          </m:sSubPr>
                          <m:e>
                            <m:r>
                              <a:rPr lang="ar-AE" i="1">
                                <a:latin typeface="Cambria Math" panose="02040503050406030204" pitchFamily="18" charset="0"/>
                              </a:rPr>
                              <m:t>𝑦</m:t>
                            </m:r>
                          </m:e>
                          <m:sub>
                            <m:r>
                              <a:rPr lang="ar-AE">
                                <a:latin typeface="Cambria Math" panose="02040503050406030204" pitchFamily="18" charset="0"/>
                              </a:rPr>
                              <m:t>2</m:t>
                            </m:r>
                          </m:sub>
                        </m:sSub>
                      </m:e>
                    </m:d>
                    <m:r>
                      <a:rPr lang="ar-AE">
                        <a:latin typeface="Cambria Math" panose="02040503050406030204" pitchFamily="18" charset="0"/>
                      </a:rPr>
                      <m:t>,…,</m:t>
                    </m:r>
                    <m:d>
                      <m:dPr>
                        <m:sepChr m:val=","/>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1">
                                <a:latin typeface="Cambria Math" panose="02040503050406030204" pitchFamily="18" charset="0"/>
                              </a:rPr>
                              <m:t>𝑛</m:t>
                            </m:r>
                          </m:sub>
                        </m:sSub>
                      </m:e>
                      <m:e>
                        <m:sSub>
                          <m:sSubPr>
                            <m:ctrlPr>
                              <a:rPr lang="ar-AE" i="1">
                                <a:latin typeface="Cambria Math" panose="02040503050406030204" pitchFamily="18" charset="0"/>
                              </a:rPr>
                            </m:ctrlPr>
                          </m:sSubPr>
                          <m:e>
                            <m:r>
                              <a:rPr lang="ar-AE" i="1">
                                <a:latin typeface="Cambria Math" panose="02040503050406030204" pitchFamily="18" charset="0"/>
                              </a:rPr>
                              <m:t>𝑦</m:t>
                            </m:r>
                          </m:e>
                          <m:sub>
                            <m:r>
                              <a:rPr lang="ar-AE" i="1">
                                <a:latin typeface="Cambria Math" panose="02040503050406030204" pitchFamily="18" charset="0"/>
                              </a:rPr>
                              <m:t>𝑛</m:t>
                            </m:r>
                          </m:sub>
                        </m:sSub>
                      </m:e>
                    </m:d>
                  </m:oMath>
                </a14:m>
                <a:r>
                  <a:rPr lang="ar-AE" dirty="0"/>
                  <a:t>.</a:t>
                </a:r>
                <a:endParaRPr lang="en-US" dirty="0"/>
              </a:p>
              <a:p>
                <a:r>
                  <a:rPr lang="en-IN" dirty="0"/>
                  <a:t>Goal: Find </a:t>
                </a:r>
                <a14:m>
                  <m:oMath xmlns:m="http://schemas.openxmlformats.org/officeDocument/2006/math">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𝛽</m:t>
                            </m:r>
                          </m:e>
                        </m:acc>
                      </m:e>
                      <m:sub>
                        <m:r>
                          <a:rPr lang="ar-AE">
                            <a:latin typeface="Cambria Math" panose="02040503050406030204" pitchFamily="18" charset="0"/>
                          </a:rPr>
                          <m:t>0</m:t>
                        </m:r>
                      </m:sub>
                    </m:sSub>
                  </m:oMath>
                </a14:m>
                <a:r>
                  <a:rPr lang="en-IN" dirty="0"/>
                  <a:t>and </a:t>
                </a:r>
                <a14:m>
                  <m:oMath xmlns:m="http://schemas.openxmlformats.org/officeDocument/2006/math">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𝛽</m:t>
                            </m:r>
                          </m:e>
                        </m:acc>
                      </m:e>
                      <m:sub>
                        <m:r>
                          <a:rPr lang="ar-AE">
                            <a:latin typeface="Cambria Math" panose="02040503050406030204" pitchFamily="18" charset="0"/>
                          </a:rPr>
                          <m:t>1</m:t>
                        </m:r>
                      </m:sub>
                    </m:sSub>
                  </m:oMath>
                </a14:m>
                <a:r>
                  <a:rPr lang="en-IN" dirty="0"/>
                  <a:t>such that the linear model</a:t>
                </a:r>
                <a:br>
                  <a:rPr lang="en-IN" dirty="0"/>
                </a:b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𝑦</m:t>
                        </m:r>
                      </m:e>
                      <m:sub>
                        <m:r>
                          <a:rPr lang="ar-AE" i="1">
                            <a:latin typeface="Cambria Math" panose="02040503050406030204" pitchFamily="18" charset="0"/>
                          </a:rPr>
                          <m:t>𝑖</m:t>
                        </m:r>
                      </m:sub>
                    </m:sSub>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𝛽</m:t>
                            </m:r>
                          </m:e>
                        </m:acc>
                      </m:e>
                      <m:sub>
                        <m:r>
                          <a:rPr lang="ar-AE">
                            <a:latin typeface="Cambria Math" panose="02040503050406030204" pitchFamily="18" charset="0"/>
                          </a:rPr>
                          <m:t>0</m:t>
                        </m:r>
                      </m:sub>
                    </m:sSub>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𝛽</m:t>
                            </m:r>
                          </m:e>
                        </m:acc>
                      </m:e>
                      <m:sub>
                        <m:r>
                          <a:rPr lang="ar-AE">
                            <a:latin typeface="Cambria Math" panose="02040503050406030204" pitchFamily="18" charset="0"/>
                          </a:rPr>
                          <m:t>1</m:t>
                        </m:r>
                      </m:sub>
                    </m:sSub>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1">
                            <a:latin typeface="Cambria Math" panose="02040503050406030204" pitchFamily="18" charset="0"/>
                          </a:rPr>
                          <m:t>𝑖</m:t>
                        </m:r>
                      </m:sub>
                    </m:sSub>
                  </m:oMath>
                </a14:m>
                <a:br>
                  <a:rPr lang="ar-AE" dirty="0"/>
                </a:br>
                <a:r>
                  <a:rPr lang="en-IN" dirty="0"/>
                  <a:t>fits the data as closely as possible.</a:t>
                </a:r>
                <a:br>
                  <a:rPr lang="en-IN" dirty="0"/>
                </a:br>
                <a:endParaRPr lang="en-US" dirty="0"/>
              </a:p>
            </p:txBody>
          </p:sp>
        </mc:Choice>
        <mc:Fallback xmlns="">
          <p:sp>
            <p:nvSpPr>
              <p:cNvPr id="3" name="Content Placeholder 2">
                <a:extLst>
                  <a:ext uri="{FF2B5EF4-FFF2-40B4-BE49-F238E27FC236}">
                    <a16:creationId xmlns:a16="http://schemas.microsoft.com/office/drawing/2014/main" id="{0205D07E-CCE3-7906-464D-2D86344FD496}"/>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020004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4DD5B-1298-E70D-1769-33CF9B4E6232}"/>
              </a:ext>
            </a:extLst>
          </p:cNvPr>
          <p:cNvSpPr>
            <a:spLocks noGrp="1"/>
          </p:cNvSpPr>
          <p:nvPr>
            <p:ph type="title"/>
          </p:nvPr>
        </p:nvSpPr>
        <p:spPr/>
        <p:txBody>
          <a:bodyPr/>
          <a:lstStyle/>
          <a:p>
            <a:r>
              <a:rPr lang="en-IN" b="1" dirty="0"/>
              <a:t>Estimating the Coefficients in Simple Linear Regression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7B9932-4F03-BF2A-6B7C-C8D986B49472}"/>
                  </a:ext>
                </a:extLst>
              </p:cNvPr>
              <p:cNvSpPr>
                <a:spLocks noGrp="1"/>
              </p:cNvSpPr>
              <p:nvPr>
                <p:ph idx="1"/>
              </p:nvPr>
            </p:nvSpPr>
            <p:spPr/>
            <p:txBody>
              <a:bodyPr>
                <a:normAutofit fontScale="92500" lnSpcReduction="20000"/>
              </a:bodyPr>
              <a:lstStyle/>
              <a:p>
                <a:r>
                  <a:rPr lang="en-IN" b="1" dirty="0"/>
                  <a:t>Key Concepts</a:t>
                </a:r>
              </a:p>
              <a:p>
                <a:r>
                  <a:rPr lang="en-IN" b="1" dirty="0"/>
                  <a:t>Prediction (</a:t>
                </a:r>
                <a14:m>
                  <m:oMath xmlns:m="http://schemas.openxmlformats.org/officeDocument/2006/math">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𝑦</m:t>
                            </m:r>
                          </m:e>
                        </m:acc>
                      </m:e>
                      <m:sub>
                        <m:r>
                          <a:rPr lang="ar-AE" i="1">
                            <a:latin typeface="Cambria Math" panose="02040503050406030204" pitchFamily="18" charset="0"/>
                          </a:rPr>
                          <m:t>𝑖</m:t>
                        </m:r>
                      </m:sub>
                    </m:sSub>
                    <m:r>
                      <a:rPr lang="en-US" b="1" i="0" smtClean="0">
                        <a:latin typeface="Cambria Math" panose="02040503050406030204" pitchFamily="18" charset="0"/>
                      </a:rPr>
                      <m:t>)</m:t>
                    </m:r>
                  </m:oMath>
                </a14:m>
                <a:r>
                  <a:rPr lang="en-IN" dirty="0"/>
                  <a:t>Predicted value for </a:t>
                </a:r>
                <a14:m>
                  <m:oMath xmlns:m="http://schemas.openxmlformats.org/officeDocument/2006/math">
                    <m:r>
                      <a:rPr lang="en-IN" i="1">
                        <a:latin typeface="Cambria Math" panose="02040503050406030204" pitchFamily="18" charset="0"/>
                      </a:rPr>
                      <m:t>𝑌</m:t>
                    </m:r>
                  </m:oMath>
                </a14:m>
                <a:r>
                  <a:rPr lang="en-IN" dirty="0"/>
                  <a:t>at </a:t>
                </a:r>
                <a14:m>
                  <m:oMath xmlns:m="http://schemas.openxmlformats.org/officeDocument/2006/math">
                    <m:r>
                      <a:rPr lang="en-IN" i="1">
                        <a:latin typeface="Cambria Math" panose="02040503050406030204" pitchFamily="18" charset="0"/>
                      </a:rPr>
                      <m:t>𝑋</m:t>
                    </m:r>
                    <m:r>
                      <a:rPr lang="en-IN">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1">
                            <a:latin typeface="Cambria Math" panose="02040503050406030204" pitchFamily="18" charset="0"/>
                          </a:rPr>
                          <m:t>𝑖</m:t>
                        </m:r>
                      </m:sub>
                    </m:sSub>
                  </m:oMath>
                </a14:m>
                <a:r>
                  <a:rPr lang="ar-AE" dirty="0"/>
                  <a:t>.</a:t>
                </a:r>
              </a:p>
              <a:p>
                <a:pPr lvl="1"/>
                <a14:m>
                  <m:oMath xmlns:m="http://schemas.openxmlformats.org/officeDocument/2006/math">
                    <m:sSub>
                      <m:sSubPr>
                        <m:ctrlPr>
                          <a:rPr lang="ar-AE" i="1">
                            <a:latin typeface="Cambria Math" panose="02040503050406030204" pitchFamily="18" charset="0"/>
                          </a:rPr>
                        </m:ctrlPr>
                      </m:sSubPr>
                      <m:e>
                        <m:acc>
                          <m:accPr>
                            <m:chr m:val="̂"/>
                            <m:ctrlPr>
                              <a:rPr lang="ar-AE" i="1" smtClean="0">
                                <a:latin typeface="Cambria Math" panose="02040503050406030204" pitchFamily="18" charset="0"/>
                              </a:rPr>
                            </m:ctrlPr>
                          </m:accPr>
                          <m:e>
                            <m:r>
                              <a:rPr lang="ar-AE" i="1">
                                <a:latin typeface="Cambria Math" panose="02040503050406030204" pitchFamily="18" charset="0"/>
                              </a:rPr>
                              <m:t>𝑦</m:t>
                            </m:r>
                          </m:e>
                        </m:acc>
                      </m:e>
                      <m:sub>
                        <m:r>
                          <a:rPr lang="ar-AE" i="1">
                            <a:latin typeface="Cambria Math" panose="02040503050406030204" pitchFamily="18" charset="0"/>
                          </a:rPr>
                          <m:t>𝑖</m:t>
                        </m:r>
                      </m:sub>
                    </m:sSub>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𝛽</m:t>
                            </m:r>
                          </m:e>
                        </m:acc>
                      </m:e>
                      <m:sub>
                        <m:r>
                          <a:rPr lang="ar-AE">
                            <a:latin typeface="Cambria Math" panose="02040503050406030204" pitchFamily="18" charset="0"/>
                          </a:rPr>
                          <m:t>0</m:t>
                        </m:r>
                      </m:sub>
                    </m:sSub>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𝛽</m:t>
                            </m:r>
                          </m:e>
                        </m:acc>
                      </m:e>
                      <m:sub>
                        <m:r>
                          <a:rPr lang="ar-AE">
                            <a:latin typeface="Cambria Math" panose="02040503050406030204" pitchFamily="18" charset="0"/>
                          </a:rPr>
                          <m:t>1</m:t>
                        </m:r>
                      </m:sub>
                    </m:sSub>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1">
                            <a:latin typeface="Cambria Math" panose="02040503050406030204" pitchFamily="18" charset="0"/>
                          </a:rPr>
                          <m:t>𝑖</m:t>
                        </m:r>
                      </m:sub>
                    </m:sSub>
                  </m:oMath>
                </a14:m>
                <a:endParaRPr lang="ar-AE" dirty="0"/>
              </a:p>
              <a:p>
                <a:r>
                  <a:rPr lang="en-IN" b="1" dirty="0"/>
                  <a:t>Residual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𝑒</m:t>
                        </m:r>
                      </m:e>
                      <m:sub>
                        <m:r>
                          <a:rPr lang="ar-AE" i="1">
                            <a:latin typeface="Cambria Math" panose="02040503050406030204" pitchFamily="18" charset="0"/>
                          </a:rPr>
                          <m:t>𝑖</m:t>
                        </m:r>
                      </m:sub>
                    </m:sSub>
                    <m:r>
                      <a:rPr lang="en-US" b="1" i="0" smtClean="0">
                        <a:latin typeface="Cambria Math" panose="02040503050406030204" pitchFamily="18" charset="0"/>
                      </a:rPr>
                      <m:t>)</m:t>
                    </m:r>
                  </m:oMath>
                </a14:m>
                <a:r>
                  <a:rPr lang="ar-AE" dirty="0"/>
                  <a:t> </a:t>
                </a:r>
                <a:r>
                  <a:rPr lang="en-IN" dirty="0"/>
                  <a:t>Difference between actual and predicted values.</a:t>
                </a:r>
              </a:p>
              <a:p>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𝑒</m:t>
                        </m:r>
                      </m:e>
                      <m:sub>
                        <m:r>
                          <a:rPr lang="ar-AE" i="1">
                            <a:latin typeface="Cambria Math" panose="02040503050406030204" pitchFamily="18" charset="0"/>
                          </a:rPr>
                          <m:t>𝑖</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𝑦</m:t>
                        </m:r>
                      </m:e>
                      <m:sub>
                        <m:r>
                          <a:rPr lang="ar-AE" i="1">
                            <a:latin typeface="Cambria Math" panose="02040503050406030204" pitchFamily="18" charset="0"/>
                          </a:rPr>
                          <m:t>𝑖</m:t>
                        </m:r>
                      </m:sub>
                    </m:sSub>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𝑦</m:t>
                            </m:r>
                          </m:e>
                        </m:acc>
                      </m:e>
                      <m:sub>
                        <m:r>
                          <a:rPr lang="ar-AE" i="1">
                            <a:latin typeface="Cambria Math" panose="02040503050406030204" pitchFamily="18" charset="0"/>
                          </a:rPr>
                          <m:t>𝑖</m:t>
                        </m:r>
                      </m:sub>
                    </m:sSub>
                  </m:oMath>
                </a14:m>
                <a:endParaRPr lang="ar-AE" dirty="0"/>
              </a:p>
              <a:p>
                <a:r>
                  <a:rPr lang="en-IN" b="1" dirty="0"/>
                  <a:t>Residual Sum of Squares (RSS):</a:t>
                </a:r>
                <a:endParaRPr lang="en-IN" dirty="0"/>
              </a:p>
              <a:p>
                <a:r>
                  <a:rPr lang="en-IN" dirty="0"/>
                  <a:t>Measures overall error of the model. Total squared error across all data points. </a:t>
                </a:r>
              </a:p>
              <a:p>
                <a:r>
                  <a:rPr lang="en-IN" dirty="0"/>
                  <a:t>RSS=∑</a:t>
                </a:r>
                <a:r>
                  <a:rPr lang="ar-AE" dirty="0"/>
                  <a:t> </a:t>
                </a:r>
                <a14:m>
                  <m:oMath xmlns:m="http://schemas.openxmlformats.org/officeDocument/2006/math">
                    <m:sSub>
                      <m:sSubPr>
                        <m:ctrlPr>
                          <a:rPr lang="ar-AE" i="1">
                            <a:latin typeface="Cambria Math" panose="02040503050406030204" pitchFamily="18" charset="0"/>
                          </a:rPr>
                        </m:ctrlPr>
                      </m:sSubPr>
                      <m:e>
                        <m:r>
                          <a:rPr lang="en-US" b="0" i="1" smtClean="0">
                            <a:latin typeface="Cambria Math" panose="02040503050406030204" pitchFamily="18" charset="0"/>
                          </a:rPr>
                          <m:t>(</m:t>
                        </m:r>
                        <m:r>
                          <a:rPr lang="ar-AE" i="1">
                            <a:latin typeface="Cambria Math" panose="02040503050406030204" pitchFamily="18" charset="0"/>
                          </a:rPr>
                          <m:t>𝑦</m:t>
                        </m:r>
                      </m:e>
                      <m:sub>
                        <m:r>
                          <a:rPr lang="ar-AE" i="1">
                            <a:latin typeface="Cambria Math" panose="02040503050406030204" pitchFamily="18" charset="0"/>
                          </a:rPr>
                          <m:t>𝑖</m:t>
                        </m:r>
                      </m:sub>
                    </m:sSub>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𝑦</m:t>
                            </m:r>
                          </m:e>
                        </m:acc>
                      </m:e>
                      <m:sub>
                        <m:r>
                          <a:rPr lang="ar-AE" i="1">
                            <a:latin typeface="Cambria Math" panose="02040503050406030204" pitchFamily="18" charset="0"/>
                          </a:rPr>
                          <m:t>𝑖</m:t>
                        </m:r>
                      </m:sub>
                    </m:sSub>
                    <m:r>
                      <a:rPr lang="en-US" b="0" i="1" smtClean="0">
                        <a:latin typeface="Cambria Math" panose="02040503050406030204" pitchFamily="18" charset="0"/>
                      </a:rPr>
                      <m:t>)</m:t>
                    </m:r>
                    <m:r>
                      <a:rPr lang="ar-AE" i="1">
                        <a:latin typeface="Cambria Math" panose="02040503050406030204" pitchFamily="18" charset="0"/>
                      </a:rPr>
                      <m:t> </m:t>
                    </m:r>
                  </m:oMath>
                </a14:m>
                <a:r>
                  <a:rPr lang="en-IN" baseline="30000" dirty="0"/>
                  <a:t>2</a:t>
                </a:r>
                <a:r>
                  <a:rPr lang="en-IN" dirty="0"/>
                  <a:t> </a:t>
                </a:r>
              </a:p>
              <a:p>
                <a:endParaRPr lang="en-IN" dirty="0"/>
              </a:p>
              <a:p>
                <a:r>
                  <a:rPr lang="en-IN" dirty="0"/>
                  <a:t>This tells us how far our model’s predictions are from reality.</a:t>
                </a:r>
              </a:p>
              <a:p>
                <a:endParaRPr lang="en-IN" dirty="0"/>
              </a:p>
              <a:p>
                <a:endParaRPr lang="en-US" dirty="0"/>
              </a:p>
            </p:txBody>
          </p:sp>
        </mc:Choice>
        <mc:Fallback xmlns="">
          <p:sp>
            <p:nvSpPr>
              <p:cNvPr id="3" name="Content Placeholder 2">
                <a:extLst>
                  <a:ext uri="{FF2B5EF4-FFF2-40B4-BE49-F238E27FC236}">
                    <a16:creationId xmlns:a16="http://schemas.microsoft.com/office/drawing/2014/main" id="{F27B9932-4F03-BF2A-6B7C-C8D986B49472}"/>
                  </a:ext>
                </a:extLst>
              </p:cNvPr>
              <p:cNvSpPr>
                <a:spLocks noGrp="1" noRot="1" noChangeAspect="1" noMove="1" noResize="1" noEditPoints="1" noAdjustHandles="1" noChangeArrowheads="1" noChangeShapeType="1" noTextEdit="1"/>
              </p:cNvSpPr>
              <p:nvPr>
                <p:ph idx="1"/>
              </p:nvPr>
            </p:nvSpPr>
            <p:spPr>
              <a:blipFill>
                <a:blip r:embed="rId2"/>
                <a:stretch>
                  <a:fillRect l="-965" t="-3488" b="-377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9FAE9CC-0E41-8662-374F-139C2B26874C}"/>
              </a:ext>
            </a:extLst>
          </p:cNvPr>
          <p:cNvPicPr>
            <a:picLocks noChangeAspect="1"/>
          </p:cNvPicPr>
          <p:nvPr/>
        </p:nvPicPr>
        <p:blipFill>
          <a:blip r:embed="rId3"/>
          <a:stretch>
            <a:fillRect/>
          </a:stretch>
        </p:blipFill>
        <p:spPr>
          <a:xfrm>
            <a:off x="3213100" y="5248088"/>
            <a:ext cx="3937000" cy="584200"/>
          </a:xfrm>
          <a:prstGeom prst="rect">
            <a:avLst/>
          </a:prstGeom>
        </p:spPr>
      </p:pic>
    </p:spTree>
    <p:extLst>
      <p:ext uri="{BB962C8B-B14F-4D97-AF65-F5344CB8AC3E}">
        <p14:creationId xmlns:p14="http://schemas.microsoft.com/office/powerpoint/2010/main" val="1191528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5D364-CC82-E16C-CB85-F4C6ABDCCB4B}"/>
              </a:ext>
            </a:extLst>
          </p:cNvPr>
          <p:cNvSpPr>
            <a:spLocks noGrp="1"/>
          </p:cNvSpPr>
          <p:nvPr>
            <p:ph type="title"/>
          </p:nvPr>
        </p:nvSpPr>
        <p:spPr/>
        <p:txBody>
          <a:bodyPr/>
          <a:lstStyle/>
          <a:p>
            <a:r>
              <a:rPr lang="en-IN" b="1" dirty="0"/>
              <a:t>Estimating the Coefficients in Simple Linear Regression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70C2EA-2D7D-0902-554A-C6E290C976B2}"/>
                  </a:ext>
                </a:extLst>
              </p:cNvPr>
              <p:cNvSpPr>
                <a:spLocks noGrp="1"/>
              </p:cNvSpPr>
              <p:nvPr>
                <p:ph idx="1"/>
              </p:nvPr>
            </p:nvSpPr>
            <p:spPr/>
            <p:txBody>
              <a:bodyPr/>
              <a:lstStyle/>
              <a:p>
                <a:r>
                  <a:rPr lang="en-IN" b="1" dirty="0"/>
                  <a:t>Least Squares Approach</a:t>
                </a:r>
              </a:p>
              <a:p>
                <a:r>
                  <a:rPr lang="en-IN" b="1" dirty="0"/>
                  <a:t>Goal to find the best fit line using least square method</a:t>
                </a:r>
                <a:r>
                  <a:rPr lang="en-IN" dirty="0"/>
                  <a:t>: We choose coefficients </a:t>
                </a:r>
                <a14:m>
                  <m:oMath xmlns:m="http://schemas.openxmlformats.org/officeDocument/2006/math">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𝛽</m:t>
                            </m:r>
                          </m:e>
                        </m:acc>
                      </m:e>
                      <m:sub>
                        <m:r>
                          <a:rPr lang="ar-AE">
                            <a:latin typeface="Cambria Math" panose="02040503050406030204" pitchFamily="18" charset="0"/>
                          </a:rPr>
                          <m:t>0</m:t>
                        </m:r>
                      </m:sub>
                    </m:sSub>
                  </m:oMath>
                </a14:m>
                <a:r>
                  <a:rPr lang="en-IN" dirty="0"/>
                  <a:t>and </a:t>
                </a:r>
                <a14:m>
                  <m:oMath xmlns:m="http://schemas.openxmlformats.org/officeDocument/2006/math">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𝛽</m:t>
                            </m:r>
                          </m:e>
                        </m:acc>
                      </m:e>
                      <m:sub>
                        <m:r>
                          <a:rPr lang="ar-AE">
                            <a:latin typeface="Cambria Math" panose="02040503050406030204" pitchFamily="18" charset="0"/>
                          </a:rPr>
                          <m:t>1</m:t>
                        </m:r>
                      </m:sub>
                    </m:sSub>
                  </m:oMath>
                </a14:m>
                <a:r>
                  <a:rPr lang="en-IN" dirty="0"/>
                  <a:t>that </a:t>
                </a:r>
                <a:r>
                  <a:rPr lang="en-IN" b="1" dirty="0"/>
                  <a:t>minimize RSS</a:t>
                </a:r>
                <a:r>
                  <a:rPr lang="en-IN" dirty="0"/>
                  <a:t>.</a:t>
                </a:r>
              </a:p>
              <a:p>
                <a:r>
                  <a:rPr lang="en-IN" dirty="0"/>
                  <a:t>Solution formulas (from calculus):</a:t>
                </a:r>
              </a:p>
              <a:p>
                <a:endParaRPr lang="en-US" dirty="0"/>
              </a:p>
              <a:p>
                <a:endParaRPr lang="ar-AE" dirty="0"/>
              </a:p>
              <a:p>
                <a:r>
                  <a:rPr lang="en-IN" dirty="0"/>
                  <a:t>where </a:t>
                </a:r>
                <a14:m>
                  <m:oMath xmlns:m="http://schemas.openxmlformats.org/officeDocument/2006/math">
                    <m:limUpp>
                      <m:limUppPr>
                        <m:ctrlPr>
                          <a:rPr lang="ar-AE" i="1">
                            <a:latin typeface="Cambria Math" panose="02040503050406030204" pitchFamily="18" charset="0"/>
                          </a:rPr>
                        </m:ctrlPr>
                      </m:limUppPr>
                      <m:e>
                        <m:r>
                          <a:rPr lang="ar-AE" i="1">
                            <a:latin typeface="Cambria Math" panose="02040503050406030204" pitchFamily="18" charset="0"/>
                          </a:rPr>
                          <m:t>𝑥</m:t>
                        </m:r>
                      </m:e>
                      <m:lim>
                        <m:r>
                          <a:rPr lang="ar-AE">
                            <a:latin typeface="Cambria Math" panose="02040503050406030204" pitchFamily="18" charset="0"/>
                          </a:rPr>
                          <m:t>ˉ</m:t>
                        </m:r>
                      </m:lim>
                    </m:limUpp>
                  </m:oMath>
                </a14:m>
                <a:r>
                  <a:rPr lang="ar-AE" dirty="0"/>
                  <a:t>= </a:t>
                </a:r>
                <a:r>
                  <a:rPr lang="en-IN" dirty="0"/>
                  <a:t>mean of </a:t>
                </a:r>
                <a14:m>
                  <m:oMath xmlns:m="http://schemas.openxmlformats.org/officeDocument/2006/math">
                    <m:r>
                      <a:rPr lang="en-IN" i="1">
                        <a:latin typeface="Cambria Math" panose="02040503050406030204" pitchFamily="18" charset="0"/>
                      </a:rPr>
                      <m:t>𝑥</m:t>
                    </m:r>
                  </m:oMath>
                </a14:m>
                <a:r>
                  <a:rPr lang="en-IN" dirty="0"/>
                  <a:t>, </a:t>
                </a:r>
                <a14:m>
                  <m:oMath xmlns:m="http://schemas.openxmlformats.org/officeDocument/2006/math">
                    <m:limUpp>
                      <m:limUppPr>
                        <m:ctrlPr>
                          <a:rPr lang="ar-AE" i="1">
                            <a:latin typeface="Cambria Math" panose="02040503050406030204" pitchFamily="18" charset="0"/>
                          </a:rPr>
                        </m:ctrlPr>
                      </m:limUppPr>
                      <m:e>
                        <m:r>
                          <a:rPr lang="ar-AE" i="1">
                            <a:latin typeface="Cambria Math" panose="02040503050406030204" pitchFamily="18" charset="0"/>
                          </a:rPr>
                          <m:t>𝑦</m:t>
                        </m:r>
                      </m:e>
                      <m:lim>
                        <m:r>
                          <a:rPr lang="ar-AE">
                            <a:latin typeface="Cambria Math" panose="02040503050406030204" pitchFamily="18" charset="0"/>
                          </a:rPr>
                          <m:t>ˉ</m:t>
                        </m:r>
                      </m:lim>
                    </m:limUpp>
                  </m:oMath>
                </a14:m>
                <a:r>
                  <a:rPr lang="ar-AE" dirty="0"/>
                  <a:t>= </a:t>
                </a:r>
                <a:r>
                  <a:rPr lang="en-IN" dirty="0"/>
                  <a:t>mean of </a:t>
                </a:r>
                <a14:m>
                  <m:oMath xmlns:m="http://schemas.openxmlformats.org/officeDocument/2006/math">
                    <m:r>
                      <a:rPr lang="en-IN" i="1">
                        <a:latin typeface="Cambria Math" panose="02040503050406030204" pitchFamily="18" charset="0"/>
                      </a:rPr>
                      <m:t>𝑦</m:t>
                    </m:r>
                  </m:oMath>
                </a14:m>
                <a:r>
                  <a:rPr lang="en-IN" dirty="0"/>
                  <a:t>.</a:t>
                </a:r>
              </a:p>
              <a:p>
                <a:endParaRPr lang="en-US" dirty="0"/>
              </a:p>
            </p:txBody>
          </p:sp>
        </mc:Choice>
        <mc:Fallback xmlns="">
          <p:sp>
            <p:nvSpPr>
              <p:cNvPr id="3" name="Content Placeholder 2">
                <a:extLst>
                  <a:ext uri="{FF2B5EF4-FFF2-40B4-BE49-F238E27FC236}">
                    <a16:creationId xmlns:a16="http://schemas.microsoft.com/office/drawing/2014/main" id="{7470C2EA-2D7D-0902-554A-C6E290C976B2}"/>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BA1AD27-321A-F7BB-E1C0-73B1D3D78667}"/>
              </a:ext>
            </a:extLst>
          </p:cNvPr>
          <p:cNvPicPr>
            <a:picLocks noChangeAspect="1"/>
          </p:cNvPicPr>
          <p:nvPr/>
        </p:nvPicPr>
        <p:blipFill>
          <a:blip r:embed="rId3"/>
          <a:stretch>
            <a:fillRect/>
          </a:stretch>
        </p:blipFill>
        <p:spPr>
          <a:xfrm>
            <a:off x="2680075" y="3721147"/>
            <a:ext cx="4787900" cy="1160135"/>
          </a:xfrm>
          <a:prstGeom prst="rect">
            <a:avLst/>
          </a:prstGeom>
        </p:spPr>
      </p:pic>
    </p:spTree>
    <p:extLst>
      <p:ext uri="{BB962C8B-B14F-4D97-AF65-F5344CB8AC3E}">
        <p14:creationId xmlns:p14="http://schemas.microsoft.com/office/powerpoint/2010/main" val="535291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DE5CA-FF51-89B8-7728-EC314577C9A9}"/>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770221FA-E290-70D9-7F9B-B144629BE2F8}"/>
                  </a:ext>
                </a:extLst>
              </p:cNvPr>
              <p:cNvGraphicFramePr>
                <a:graphicFrameLocks noGrp="1"/>
              </p:cNvGraphicFramePr>
              <p:nvPr>
                <p:ph idx="1"/>
                <p:extLst>
                  <p:ext uri="{D42A27DB-BD31-4B8C-83A1-F6EECF244321}">
                    <p14:modId xmlns:p14="http://schemas.microsoft.com/office/powerpoint/2010/main" val="252010842"/>
                  </p:ext>
                </p:extLst>
              </p:nvPr>
            </p:nvGraphicFramePr>
            <p:xfrm>
              <a:off x="838200" y="2904014"/>
              <a:ext cx="10515600" cy="2194560"/>
            </p:xfrm>
            <a:graphic>
              <a:graphicData uri="http://schemas.openxmlformats.org/drawingml/2006/table">
                <a:tbl>
                  <a:tblPr/>
                  <a:tblGrid>
                    <a:gridCol w="5257800">
                      <a:extLst>
                        <a:ext uri="{9D8B030D-6E8A-4147-A177-3AD203B41FA5}">
                          <a16:colId xmlns:a16="http://schemas.microsoft.com/office/drawing/2014/main" val="4076826548"/>
                        </a:ext>
                      </a:extLst>
                    </a:gridCol>
                    <a:gridCol w="5257800">
                      <a:extLst>
                        <a:ext uri="{9D8B030D-6E8A-4147-A177-3AD203B41FA5}">
                          <a16:colId xmlns:a16="http://schemas.microsoft.com/office/drawing/2014/main" val="2253279761"/>
                        </a:ext>
                      </a:extLst>
                    </a:gridCol>
                  </a:tblGrid>
                  <a:tr h="0">
                    <a:tc>
                      <a:txBody>
                        <a:bodyPr/>
                        <a:lstStyle/>
                        <a:p>
                          <a:pPr>
                            <a:buNone/>
                          </a:pPr>
                          <a:r>
                            <a:rPr lang="en-IN" dirty="0"/>
                            <a:t>Hours studied (</a:t>
                          </a:r>
                          <a14:m>
                            <m:oMath xmlns:m="http://schemas.openxmlformats.org/officeDocument/2006/math">
                              <m:r>
                                <a:rPr lang="en-IN" i="1">
                                  <a:latin typeface="Cambria Math" panose="02040503050406030204" pitchFamily="18" charset="0"/>
                                </a:rPr>
                                <m:t>𝑥</m:t>
                              </m:r>
                            </m:oMath>
                          </a14:m>
                          <a:r>
                            <a:rPr lang="en-IN"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Exam Score (</a:t>
                          </a:r>
                          <a14:m>
                            <m:oMath xmlns:m="http://schemas.openxmlformats.org/officeDocument/2006/math">
                              <m:r>
                                <a:rPr lang="en-IN" i="1">
                                  <a:latin typeface="Cambria Math" panose="02040503050406030204" pitchFamily="18" charset="0"/>
                                </a:rPr>
                                <m:t>𝑦</m:t>
                              </m:r>
                            </m:oMath>
                          </a14:m>
                          <a:r>
                            <a:rPr lang="en-IN"/>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9663087"/>
                      </a:ext>
                    </a:extLst>
                  </a:tr>
                  <a:tr h="0">
                    <a:tc>
                      <a:txBody>
                        <a:bodyPr/>
                        <a:lstStyle/>
                        <a:p>
                          <a:pPr>
                            <a:buNone/>
                          </a:pPr>
                          <a:r>
                            <a:rPr lang="en-IN"/>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1282026"/>
                      </a:ext>
                    </a:extLst>
                  </a:tr>
                  <a:tr h="0">
                    <a:tc>
                      <a:txBody>
                        <a:bodyPr/>
                        <a:lstStyle/>
                        <a:p>
                          <a:pPr>
                            <a:buNone/>
                          </a:pPr>
                          <a:r>
                            <a:rPr lang="en-IN"/>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2517825"/>
                      </a:ext>
                    </a:extLst>
                  </a:tr>
                  <a:tr h="0">
                    <a:tc>
                      <a:txBody>
                        <a:bodyPr/>
                        <a:lstStyle/>
                        <a:p>
                          <a:pPr>
                            <a:buNone/>
                          </a:pPr>
                          <a:r>
                            <a:rPr lang="en-IN"/>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067137"/>
                      </a:ext>
                    </a:extLst>
                  </a:tr>
                  <a:tr h="0">
                    <a:tc>
                      <a:txBody>
                        <a:bodyPr/>
                        <a:lstStyle/>
                        <a:p>
                          <a:pPr>
                            <a:buNone/>
                          </a:pPr>
                          <a:r>
                            <a:rPr lang="en-IN"/>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4678926"/>
                      </a:ext>
                    </a:extLst>
                  </a:tr>
                  <a:tr h="0">
                    <a:tc>
                      <a:txBody>
                        <a:bodyPr/>
                        <a:lstStyle/>
                        <a:p>
                          <a:pPr>
                            <a:buNone/>
                          </a:pPr>
                          <a:r>
                            <a:rPr lang="en-IN"/>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910389"/>
                      </a:ext>
                    </a:extLst>
                  </a:tr>
                </a:tbl>
              </a:graphicData>
            </a:graphic>
          </p:graphicFrame>
        </mc:Choice>
        <mc:Fallback xmlns="">
          <p:graphicFrame>
            <p:nvGraphicFramePr>
              <p:cNvPr id="4" name="Content Placeholder 3">
                <a:extLst>
                  <a:ext uri="{FF2B5EF4-FFF2-40B4-BE49-F238E27FC236}">
                    <a16:creationId xmlns:a16="http://schemas.microsoft.com/office/drawing/2014/main" id="{770221FA-E290-70D9-7F9B-B144629BE2F8}"/>
                  </a:ext>
                </a:extLst>
              </p:cNvPr>
              <p:cNvGraphicFramePr>
                <a:graphicFrameLocks noGrp="1"/>
              </p:cNvGraphicFramePr>
              <p:nvPr>
                <p:ph idx="1"/>
                <p:extLst>
                  <p:ext uri="{D42A27DB-BD31-4B8C-83A1-F6EECF244321}">
                    <p14:modId xmlns:p14="http://schemas.microsoft.com/office/powerpoint/2010/main" val="252010842"/>
                  </p:ext>
                </p:extLst>
              </p:nvPr>
            </p:nvGraphicFramePr>
            <p:xfrm>
              <a:off x="838200" y="2904014"/>
              <a:ext cx="10515600" cy="2194560"/>
            </p:xfrm>
            <a:graphic>
              <a:graphicData uri="http://schemas.openxmlformats.org/drawingml/2006/table">
                <a:tbl>
                  <a:tblPr/>
                  <a:tblGrid>
                    <a:gridCol w="5257800">
                      <a:extLst>
                        <a:ext uri="{9D8B030D-6E8A-4147-A177-3AD203B41FA5}">
                          <a16:colId xmlns:a16="http://schemas.microsoft.com/office/drawing/2014/main" val="4076826548"/>
                        </a:ext>
                      </a:extLst>
                    </a:gridCol>
                    <a:gridCol w="5257800">
                      <a:extLst>
                        <a:ext uri="{9D8B030D-6E8A-4147-A177-3AD203B41FA5}">
                          <a16:colId xmlns:a16="http://schemas.microsoft.com/office/drawing/2014/main" val="2253279761"/>
                        </a:ext>
                      </a:extLst>
                    </a:gridCol>
                  </a:tblGrid>
                  <a:tr h="36576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42" t="-6897" r="-100483" b="-527586"/>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242" t="-6897" r="-483" b="-527586"/>
                          </a:stretch>
                        </a:blipFill>
                      </a:tcPr>
                    </a:tc>
                    <a:extLst>
                      <a:ext uri="{0D108BD9-81ED-4DB2-BD59-A6C34878D82A}">
                        <a16:rowId xmlns:a16="http://schemas.microsoft.com/office/drawing/2014/main" val="3449663087"/>
                      </a:ext>
                    </a:extLst>
                  </a:tr>
                  <a:tr h="365760">
                    <a:tc>
                      <a:txBody>
                        <a:bodyPr/>
                        <a:lstStyle/>
                        <a:p>
                          <a:pPr>
                            <a:buNone/>
                          </a:pPr>
                          <a:r>
                            <a:rPr lang="en-IN"/>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1282026"/>
                      </a:ext>
                    </a:extLst>
                  </a:tr>
                  <a:tr h="365760">
                    <a:tc>
                      <a:txBody>
                        <a:bodyPr/>
                        <a:lstStyle/>
                        <a:p>
                          <a:pPr>
                            <a:buNone/>
                          </a:pPr>
                          <a:r>
                            <a:rPr lang="en-IN"/>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2517825"/>
                      </a:ext>
                    </a:extLst>
                  </a:tr>
                  <a:tr h="365760">
                    <a:tc>
                      <a:txBody>
                        <a:bodyPr/>
                        <a:lstStyle/>
                        <a:p>
                          <a:pPr>
                            <a:buNone/>
                          </a:pPr>
                          <a:r>
                            <a:rPr lang="en-IN"/>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067137"/>
                      </a:ext>
                    </a:extLst>
                  </a:tr>
                  <a:tr h="365760">
                    <a:tc>
                      <a:txBody>
                        <a:bodyPr/>
                        <a:lstStyle/>
                        <a:p>
                          <a:pPr>
                            <a:buNone/>
                          </a:pPr>
                          <a:r>
                            <a:rPr lang="en-IN"/>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4678926"/>
                      </a:ext>
                    </a:extLst>
                  </a:tr>
                  <a:tr h="365760">
                    <a:tc>
                      <a:txBody>
                        <a:bodyPr/>
                        <a:lstStyle/>
                        <a:p>
                          <a:pPr>
                            <a:buNone/>
                          </a:pPr>
                          <a:r>
                            <a:rPr lang="en-IN"/>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71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0910389"/>
                      </a:ext>
                    </a:extLst>
                  </a:tr>
                </a:tbl>
              </a:graphicData>
            </a:graphic>
          </p:graphicFrame>
        </mc:Fallback>
      </mc:AlternateContent>
      <p:sp>
        <p:nvSpPr>
          <p:cNvPr id="5" name="Rectangle 1">
            <a:extLst>
              <a:ext uri="{FF2B5EF4-FFF2-40B4-BE49-F238E27FC236}">
                <a16:creationId xmlns:a16="http://schemas.microsoft.com/office/drawing/2014/main" id="{2C3A4FC6-A670-613A-6727-CA0087ABFB0D}"/>
              </a:ext>
            </a:extLst>
          </p:cNvPr>
          <p:cNvSpPr>
            <a:spLocks noChangeArrowheads="1"/>
          </p:cNvSpPr>
          <p:nvPr/>
        </p:nvSpPr>
        <p:spPr bwMode="auto">
          <a:xfrm>
            <a:off x="744070" y="1380680"/>
            <a:ext cx="896470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Dataset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We have 5 students’ study hours and exam scores: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We want a line that explains how </a:t>
            </a:r>
            <a:r>
              <a:rPr kumimoji="0" lang="en-US" altLang="en-US" sz="1600" b="1" i="0" u="none" strike="noStrike" cap="none" normalizeH="0" baseline="0" dirty="0">
                <a:ln>
                  <a:noFill/>
                </a:ln>
                <a:solidFill>
                  <a:schemeClr val="tx1"/>
                </a:solidFill>
                <a:effectLst/>
                <a:latin typeface="Arial" panose="020B0604020202020204" pitchFamily="34" charset="0"/>
              </a:rPr>
              <a:t>hours studied</a:t>
            </a:r>
            <a:r>
              <a:rPr kumimoji="0" lang="en-US" altLang="en-US" sz="1600" b="0" i="0" u="none" strike="noStrike" cap="none" normalizeH="0" baseline="0" dirty="0">
                <a:ln>
                  <a:noFill/>
                </a:ln>
                <a:solidFill>
                  <a:schemeClr val="tx1"/>
                </a:solidFill>
                <a:effectLst/>
                <a:latin typeface="Arial" panose="020B0604020202020204" pitchFamily="34" charset="0"/>
              </a:rPr>
              <a:t> relates to </a:t>
            </a:r>
            <a:r>
              <a:rPr kumimoji="0" lang="en-US" altLang="en-US" sz="1600" b="1" i="0" u="none" strike="noStrike" cap="none" normalizeH="0" baseline="0" dirty="0">
                <a:ln>
                  <a:noFill/>
                </a:ln>
                <a:solidFill>
                  <a:schemeClr val="tx1"/>
                </a:solidFill>
                <a:effectLst/>
                <a:latin typeface="Arial" panose="020B0604020202020204" pitchFamily="34" charset="0"/>
              </a:rPr>
              <a:t>exam scores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26959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3FCA-47B6-BA6D-DF63-23EF59367431}"/>
              </a:ext>
            </a:extLst>
          </p:cNvPr>
          <p:cNvSpPr>
            <a:spLocks noGrp="1"/>
          </p:cNvSpPr>
          <p:nvPr>
            <p:ph type="title"/>
          </p:nvPr>
        </p:nvSpPr>
        <p:spPr/>
        <p:txBody>
          <a:bodyPr/>
          <a:lstStyle/>
          <a:p>
            <a:r>
              <a:rPr lang="en-US" dirty="0"/>
              <a:t>Solution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433530-88B4-607E-772F-B41C46B998E2}"/>
                  </a:ext>
                </a:extLst>
              </p:cNvPr>
              <p:cNvSpPr>
                <a:spLocks noGrp="1"/>
              </p:cNvSpPr>
              <p:nvPr>
                <p:ph idx="1"/>
              </p:nvPr>
            </p:nvSpPr>
            <p:spPr/>
            <p:txBody>
              <a:bodyPr/>
              <a:lstStyle/>
              <a:p>
                <a:r>
                  <a:rPr lang="en-IN" b="1" dirty="0"/>
                  <a:t>Regression Line</a:t>
                </a:r>
              </a:p>
              <a:p>
                <a:r>
                  <a:rPr lang="en-IN" dirty="0"/>
                  <a:t>We fit a simple linear regression model:</a:t>
                </a:r>
              </a:p>
              <a:p>
                <a:pPr marL="0" indent="0">
                  <a:buNone/>
                </a:pPr>
                <a:r>
                  <a:rPr lang="en-IN" dirty="0"/>
                  <a:t>	</a:t>
                </a:r>
                <a14:m>
                  <m:oMath xmlns:m="http://schemas.openxmlformats.org/officeDocument/2006/math">
                    <m:r>
                      <a:rPr lang="en-IN" i="1">
                        <a:latin typeface="Cambria Math" panose="02040503050406030204" pitchFamily="18" charset="0"/>
                      </a:rPr>
                      <m:t>𝑦</m:t>
                    </m:r>
                    <m:r>
                      <a:rPr lang="en-IN">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𝑤</m:t>
                        </m:r>
                      </m:e>
                      <m:sub>
                        <m:r>
                          <a:rPr lang="ar-AE">
                            <a:latin typeface="Cambria Math" panose="02040503050406030204" pitchFamily="18" charset="0"/>
                          </a:rPr>
                          <m:t>0</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𝑤</m:t>
                        </m:r>
                      </m:e>
                      <m:sub>
                        <m:r>
                          <a:rPr lang="ar-AE">
                            <a:latin typeface="Cambria Math" panose="02040503050406030204" pitchFamily="18" charset="0"/>
                          </a:rPr>
                          <m:t>1</m:t>
                        </m:r>
                      </m:sub>
                    </m:sSub>
                    <m:r>
                      <a:rPr lang="ar-AE" i="1">
                        <a:latin typeface="Cambria Math" panose="02040503050406030204" pitchFamily="18" charset="0"/>
                      </a:rPr>
                      <m:t>𝑥</m:t>
                    </m:r>
                  </m:oMath>
                </a14:m>
                <a:endParaRPr lang="ar-AE" dirty="0"/>
              </a:p>
              <a:p>
                <a:r>
                  <a:rPr lang="en-IN" dirty="0"/>
                  <a:t>Fitted line (after using least squares):</a:t>
                </a:r>
              </a:p>
              <a:p>
                <a:pPr marL="0" indent="0">
                  <a:buNone/>
                </a:pPr>
                <a:r>
                  <a:rPr lang="en-US" dirty="0"/>
                  <a:t>	</a:t>
                </a:r>
                <a14:m>
                  <m:oMath xmlns:m="http://schemas.openxmlformats.org/officeDocument/2006/math">
                    <m:acc>
                      <m:accPr>
                        <m:chr m:val="̂"/>
                        <m:ctrlPr>
                          <a:rPr lang="ar-AE" i="1">
                            <a:latin typeface="Cambria Math" panose="02040503050406030204" pitchFamily="18" charset="0"/>
                          </a:rPr>
                        </m:ctrlPr>
                      </m:accPr>
                      <m:e>
                        <m:r>
                          <a:rPr lang="ar-AE" i="1">
                            <a:latin typeface="Cambria Math" panose="02040503050406030204" pitchFamily="18" charset="0"/>
                          </a:rPr>
                          <m:t>𝑦</m:t>
                        </m:r>
                      </m:e>
                    </m:acc>
                    <m:r>
                      <a:rPr lang="ar-AE">
                        <a:latin typeface="Cambria Math" panose="02040503050406030204" pitchFamily="18" charset="0"/>
                      </a:rPr>
                      <m:t>=50+4</m:t>
                    </m:r>
                    <m:r>
                      <a:rPr lang="ar-AE" i="1">
                        <a:latin typeface="Cambria Math" panose="02040503050406030204" pitchFamily="18" charset="0"/>
                      </a:rPr>
                      <m:t>𝑥</m:t>
                    </m:r>
                  </m:oMath>
                </a14:m>
                <a:endParaRPr lang="ar-AE" dirty="0"/>
              </a:p>
              <a:p>
                <a:r>
                  <a:rPr lang="en-IN" dirty="0"/>
                  <a:t>From least squares, </a:t>
                </a:r>
              </a:p>
              <a:p>
                <a:endParaRPr lang="en-US" dirty="0"/>
              </a:p>
            </p:txBody>
          </p:sp>
        </mc:Choice>
        <mc:Fallback xmlns="">
          <p:sp>
            <p:nvSpPr>
              <p:cNvPr id="3" name="Content Placeholder 2">
                <a:extLst>
                  <a:ext uri="{FF2B5EF4-FFF2-40B4-BE49-F238E27FC236}">
                    <a16:creationId xmlns:a16="http://schemas.microsoft.com/office/drawing/2014/main" id="{85433530-88B4-607E-772F-B41C46B998E2}"/>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FE44DC6-0C8E-FC4A-98D0-8839EC613839}"/>
              </a:ext>
            </a:extLst>
          </p:cNvPr>
          <p:cNvPicPr>
            <a:picLocks noChangeAspect="1"/>
          </p:cNvPicPr>
          <p:nvPr/>
        </p:nvPicPr>
        <p:blipFill>
          <a:blip r:embed="rId3"/>
          <a:stretch>
            <a:fillRect/>
          </a:stretch>
        </p:blipFill>
        <p:spPr>
          <a:xfrm>
            <a:off x="658905" y="4883302"/>
            <a:ext cx="10515599" cy="1609573"/>
          </a:xfrm>
          <a:prstGeom prst="rect">
            <a:avLst/>
          </a:prstGeom>
        </p:spPr>
      </p:pic>
    </p:spTree>
    <p:extLst>
      <p:ext uri="{BB962C8B-B14F-4D97-AF65-F5344CB8AC3E}">
        <p14:creationId xmlns:p14="http://schemas.microsoft.com/office/powerpoint/2010/main" val="2831997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133A1-C212-6BD3-DCD6-98BCCF0FDF15}"/>
              </a:ext>
            </a:extLst>
          </p:cNvPr>
          <p:cNvSpPr>
            <a:spLocks noGrp="1"/>
          </p:cNvSpPr>
          <p:nvPr>
            <p:ph type="title"/>
          </p:nvPr>
        </p:nvSpPr>
        <p:spPr/>
        <p:txBody>
          <a:bodyPr/>
          <a:lstStyle/>
          <a:p>
            <a:r>
              <a:rPr lang="en-US" dirty="0"/>
              <a:t>Solution</a:t>
            </a:r>
          </a:p>
        </p:txBody>
      </p:sp>
      <p:pic>
        <p:nvPicPr>
          <p:cNvPr id="5" name="Content Placeholder 4">
            <a:extLst>
              <a:ext uri="{FF2B5EF4-FFF2-40B4-BE49-F238E27FC236}">
                <a16:creationId xmlns:a16="http://schemas.microsoft.com/office/drawing/2014/main" id="{C1813781-481A-4EBE-71FF-5E863D67A2C4}"/>
              </a:ext>
            </a:extLst>
          </p:cNvPr>
          <p:cNvPicPr>
            <a:picLocks noGrp="1" noChangeAspect="1"/>
          </p:cNvPicPr>
          <p:nvPr>
            <p:ph idx="1"/>
          </p:nvPr>
        </p:nvPicPr>
        <p:blipFill>
          <a:blip r:embed="rId2"/>
          <a:stretch>
            <a:fillRect/>
          </a:stretch>
        </p:blipFill>
        <p:spPr>
          <a:xfrm>
            <a:off x="1075765" y="1825625"/>
            <a:ext cx="10004611" cy="4351338"/>
          </a:xfrm>
        </p:spPr>
      </p:pic>
    </p:spTree>
    <p:extLst>
      <p:ext uri="{BB962C8B-B14F-4D97-AF65-F5344CB8AC3E}">
        <p14:creationId xmlns:p14="http://schemas.microsoft.com/office/powerpoint/2010/main" val="3541748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E2F8E-5E95-1BD6-CBEA-A045E2403CF1}"/>
              </a:ext>
            </a:extLst>
          </p:cNvPr>
          <p:cNvSpPr>
            <a:spLocks noGrp="1"/>
          </p:cNvSpPr>
          <p:nvPr>
            <p:ph type="title"/>
          </p:nvPr>
        </p:nvSpPr>
        <p:spPr/>
        <p:txBody>
          <a:bodyPr/>
          <a:lstStyle/>
          <a:p>
            <a:r>
              <a:rPr lang="en-US" dirty="0"/>
              <a:t>Solution</a:t>
            </a:r>
          </a:p>
        </p:txBody>
      </p:sp>
      <p:pic>
        <p:nvPicPr>
          <p:cNvPr id="5" name="Content Placeholder 4">
            <a:extLst>
              <a:ext uri="{FF2B5EF4-FFF2-40B4-BE49-F238E27FC236}">
                <a16:creationId xmlns:a16="http://schemas.microsoft.com/office/drawing/2014/main" id="{C6012BCB-8C30-2821-AB7C-22956269AB92}"/>
              </a:ext>
            </a:extLst>
          </p:cNvPr>
          <p:cNvPicPr>
            <a:picLocks noGrp="1" noChangeAspect="1"/>
          </p:cNvPicPr>
          <p:nvPr>
            <p:ph idx="1"/>
          </p:nvPr>
        </p:nvPicPr>
        <p:blipFill>
          <a:blip r:embed="rId2"/>
          <a:stretch>
            <a:fillRect/>
          </a:stretch>
        </p:blipFill>
        <p:spPr>
          <a:xfrm>
            <a:off x="645459" y="1825625"/>
            <a:ext cx="10919012" cy="4667250"/>
          </a:xfrm>
        </p:spPr>
      </p:pic>
    </p:spTree>
    <p:extLst>
      <p:ext uri="{BB962C8B-B14F-4D97-AF65-F5344CB8AC3E}">
        <p14:creationId xmlns:p14="http://schemas.microsoft.com/office/powerpoint/2010/main" val="2829818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5468F4-EB7F-BD22-A01A-C449D3F93829}"/>
              </a:ext>
            </a:extLst>
          </p:cNvPr>
          <p:cNvPicPr>
            <a:picLocks noChangeAspect="1"/>
          </p:cNvPicPr>
          <p:nvPr/>
        </p:nvPicPr>
        <p:blipFill>
          <a:blip r:embed="rId3"/>
          <a:stretch>
            <a:fillRect/>
          </a:stretch>
        </p:blipFill>
        <p:spPr>
          <a:xfrm>
            <a:off x="2344964" y="1871436"/>
            <a:ext cx="7772400" cy="3918778"/>
          </a:xfrm>
          <a:prstGeom prst="rect">
            <a:avLst/>
          </a:prstGeom>
        </p:spPr>
      </p:pic>
      <p:sp>
        <p:nvSpPr>
          <p:cNvPr id="5" name="Title 1">
            <a:extLst>
              <a:ext uri="{FF2B5EF4-FFF2-40B4-BE49-F238E27FC236}">
                <a16:creationId xmlns:a16="http://schemas.microsoft.com/office/drawing/2014/main" id="{51EE820E-D87B-1C05-62A4-D7ACA56D4A6A}"/>
              </a:ext>
            </a:extLst>
          </p:cNvPr>
          <p:cNvSpPr>
            <a:spLocks noGrp="1"/>
          </p:cNvSpPr>
          <p:nvPr>
            <p:ph type="title"/>
          </p:nvPr>
        </p:nvSpPr>
        <p:spPr>
          <a:xfrm>
            <a:off x="838200" y="365125"/>
            <a:ext cx="10515600" cy="1325563"/>
          </a:xfrm>
        </p:spPr>
        <p:txBody>
          <a:bodyPr/>
          <a:lstStyle/>
          <a:p>
            <a:r>
              <a:rPr lang="en-US" dirty="0"/>
              <a:t>Data Pre-Processing</a:t>
            </a:r>
          </a:p>
        </p:txBody>
      </p:sp>
    </p:spTree>
    <p:extLst>
      <p:ext uri="{BB962C8B-B14F-4D97-AF65-F5344CB8AC3E}">
        <p14:creationId xmlns:p14="http://schemas.microsoft.com/office/powerpoint/2010/main" val="1396230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5C53F-2992-5342-5B2E-8DE346344078}"/>
              </a:ext>
            </a:extLst>
          </p:cNvPr>
          <p:cNvSpPr>
            <a:spLocks noGrp="1"/>
          </p:cNvSpPr>
          <p:nvPr>
            <p:ph type="title"/>
          </p:nvPr>
        </p:nvSpPr>
        <p:spPr/>
        <p:txBody>
          <a:bodyPr/>
          <a:lstStyle/>
          <a:p>
            <a:r>
              <a:rPr lang="en-US" dirty="0"/>
              <a:t>Solution</a:t>
            </a:r>
          </a:p>
        </p:txBody>
      </p:sp>
      <p:pic>
        <p:nvPicPr>
          <p:cNvPr id="5" name="Content Placeholder 4">
            <a:extLst>
              <a:ext uri="{FF2B5EF4-FFF2-40B4-BE49-F238E27FC236}">
                <a16:creationId xmlns:a16="http://schemas.microsoft.com/office/drawing/2014/main" id="{5B5B711F-9DC4-FE2F-2A93-B1ACD1AEBC0E}"/>
              </a:ext>
            </a:extLst>
          </p:cNvPr>
          <p:cNvPicPr>
            <a:picLocks noGrp="1" noChangeAspect="1"/>
          </p:cNvPicPr>
          <p:nvPr>
            <p:ph idx="1"/>
          </p:nvPr>
        </p:nvPicPr>
        <p:blipFill>
          <a:blip r:embed="rId2"/>
          <a:stretch>
            <a:fillRect/>
          </a:stretch>
        </p:blipFill>
        <p:spPr>
          <a:xfrm>
            <a:off x="838200" y="1232186"/>
            <a:ext cx="10515600" cy="4944777"/>
          </a:xfrm>
        </p:spPr>
      </p:pic>
    </p:spTree>
    <p:extLst>
      <p:ext uri="{BB962C8B-B14F-4D97-AF65-F5344CB8AC3E}">
        <p14:creationId xmlns:p14="http://schemas.microsoft.com/office/powerpoint/2010/main" val="1797322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8A266-00B7-1B7B-4649-B58F6035F4E2}"/>
              </a:ext>
            </a:extLst>
          </p:cNvPr>
          <p:cNvSpPr>
            <a:spLocks noGrp="1"/>
          </p:cNvSpPr>
          <p:nvPr>
            <p:ph type="title"/>
          </p:nvPr>
        </p:nvSpPr>
        <p:spPr/>
        <p:txBody>
          <a:bodyPr/>
          <a:lstStyle/>
          <a:p>
            <a:r>
              <a:rPr lang="en-US" dirty="0"/>
              <a:t>Calculate RSS</a:t>
            </a:r>
          </a:p>
        </p:txBody>
      </p:sp>
      <p:pic>
        <p:nvPicPr>
          <p:cNvPr id="5" name="Content Placeholder 4">
            <a:extLst>
              <a:ext uri="{FF2B5EF4-FFF2-40B4-BE49-F238E27FC236}">
                <a16:creationId xmlns:a16="http://schemas.microsoft.com/office/drawing/2014/main" id="{AB41D2AC-94FC-E5D6-6253-C1CBB367E121}"/>
              </a:ext>
            </a:extLst>
          </p:cNvPr>
          <p:cNvPicPr>
            <a:picLocks noGrp="1" noChangeAspect="1"/>
          </p:cNvPicPr>
          <p:nvPr>
            <p:ph idx="1"/>
          </p:nvPr>
        </p:nvPicPr>
        <p:blipFill>
          <a:blip r:embed="rId2"/>
          <a:stretch>
            <a:fillRect/>
          </a:stretch>
        </p:blipFill>
        <p:spPr>
          <a:xfrm>
            <a:off x="443753" y="1467981"/>
            <a:ext cx="11201400" cy="4708982"/>
          </a:xfrm>
        </p:spPr>
      </p:pic>
    </p:spTree>
    <p:extLst>
      <p:ext uri="{BB962C8B-B14F-4D97-AF65-F5344CB8AC3E}">
        <p14:creationId xmlns:p14="http://schemas.microsoft.com/office/powerpoint/2010/main" val="167015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E1AEF-D9C9-5FBB-3882-49C4A5724CF8}"/>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8A706D-4BB6-0F91-3B96-6E0A5BCAB7F8}"/>
                  </a:ext>
                </a:extLst>
              </p:cNvPr>
              <p:cNvSpPr>
                <a:spLocks noGrp="1"/>
              </p:cNvSpPr>
              <p:nvPr>
                <p:ph idx="1"/>
              </p:nvPr>
            </p:nvSpPr>
            <p:spPr/>
            <p:txBody>
              <a:bodyPr/>
              <a:lstStyle/>
              <a:p>
                <a:r>
                  <a:rPr lang="en-IN" b="1" dirty="0"/>
                  <a:t>Population Regression Line</a:t>
                </a:r>
              </a:p>
              <a:p>
                <a:r>
                  <a:rPr lang="en-IN" dirty="0"/>
                  <a:t>The </a:t>
                </a:r>
                <a:r>
                  <a:rPr lang="en-IN" i="1" dirty="0"/>
                  <a:t>true</a:t>
                </a:r>
                <a:r>
                  <a:rPr lang="en-IN" dirty="0"/>
                  <a:t> relationship(best </a:t>
                </a:r>
                <a:r>
                  <a:rPr lang="en-IN"/>
                  <a:t>linear approximation) </a:t>
                </a:r>
                <a:r>
                  <a:rPr lang="en-IN" dirty="0"/>
                  <a:t>between </a:t>
                </a:r>
                <a14:m>
                  <m:oMath xmlns:m="http://schemas.openxmlformats.org/officeDocument/2006/math">
                    <m:r>
                      <a:rPr lang="en-IN" i="1">
                        <a:latin typeface="Cambria Math" panose="02040503050406030204" pitchFamily="18" charset="0"/>
                      </a:rPr>
                      <m:t>𝑋</m:t>
                    </m:r>
                  </m:oMath>
                </a14:m>
                <a:r>
                  <a:rPr lang="en-IN" dirty="0"/>
                  <a:t>and </a:t>
                </a:r>
                <a14:m>
                  <m:oMath xmlns:m="http://schemas.openxmlformats.org/officeDocument/2006/math">
                    <m:r>
                      <a:rPr lang="en-IN" i="1">
                        <a:latin typeface="Cambria Math" panose="02040503050406030204" pitchFamily="18" charset="0"/>
                      </a:rPr>
                      <m:t>𝑌</m:t>
                    </m:r>
                  </m:oMath>
                </a14:m>
                <a:r>
                  <a:rPr lang="en-IN" dirty="0"/>
                  <a:t>in the whole population.</a:t>
                </a:r>
              </a:p>
              <a:p>
                <a:r>
                  <a:rPr lang="en-IN" dirty="0"/>
                  <a:t>Expressed as:</a:t>
                </a:r>
              </a:p>
              <a:p>
                <a14:m>
                  <m:oMath xmlns:m="http://schemas.openxmlformats.org/officeDocument/2006/math">
                    <m:r>
                      <a:rPr lang="en-IN" i="1">
                        <a:latin typeface="Cambria Math" panose="02040503050406030204" pitchFamily="18" charset="0"/>
                      </a:rPr>
                      <m:t>𝑌</m:t>
                    </m:r>
                    <m:r>
                      <a:rPr lang="en-IN">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0</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1</m:t>
                        </m:r>
                      </m:sub>
                    </m:sSub>
                    <m:r>
                      <a:rPr lang="ar-AE" i="1">
                        <a:latin typeface="Cambria Math" panose="02040503050406030204" pitchFamily="18" charset="0"/>
                      </a:rPr>
                      <m:t>𝑋</m:t>
                    </m:r>
                    <m:r>
                      <a:rPr lang="ar-AE">
                        <a:latin typeface="Cambria Math" panose="02040503050406030204" pitchFamily="18" charset="0"/>
                      </a:rPr>
                      <m:t>+</m:t>
                    </m:r>
                    <m:r>
                      <a:rPr lang="ar-AE" i="1">
                        <a:latin typeface="Cambria Math" panose="02040503050406030204" pitchFamily="18" charset="0"/>
                      </a:rPr>
                      <m:t>𝜖</m:t>
                    </m:r>
                  </m:oMath>
                </a14:m>
                <a:endParaRPr lang="ar-AE" dirty="0"/>
              </a:p>
              <a:p>
                <a:r>
                  <a:rPr lang="en-IN" dirty="0"/>
                  <a:t>where </a:t>
                </a:r>
                <a14:m>
                  <m:oMath xmlns:m="http://schemas.openxmlformats.org/officeDocument/2006/math">
                    <m:r>
                      <a:rPr lang="en-IN" i="1">
                        <a:latin typeface="Cambria Math" panose="02040503050406030204" pitchFamily="18" charset="0"/>
                      </a:rPr>
                      <m:t>𝜖</m:t>
                    </m:r>
                  </m:oMath>
                </a14:m>
                <a:r>
                  <a:rPr lang="en-IN" dirty="0"/>
                  <a:t> is random error.</a:t>
                </a:r>
              </a:p>
              <a:p>
                <a:r>
                  <a:rPr lang="en-IN" dirty="0"/>
                  <a:t>We usually don’t know this line; we only estimate it from sample data.</a:t>
                </a:r>
              </a:p>
            </p:txBody>
          </p:sp>
        </mc:Choice>
        <mc:Fallback xmlns="">
          <p:sp>
            <p:nvSpPr>
              <p:cNvPr id="3" name="Content Placeholder 2">
                <a:extLst>
                  <a:ext uri="{FF2B5EF4-FFF2-40B4-BE49-F238E27FC236}">
                    <a16:creationId xmlns:a16="http://schemas.microsoft.com/office/drawing/2014/main" id="{668A706D-4BB6-0F91-3B96-6E0A5BCAB7F8}"/>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587440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EAD36-98DF-981F-40BD-3554173487E7}"/>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BD7F58-AC49-A439-5D96-09E5478FF2B5}"/>
                  </a:ext>
                </a:extLst>
              </p:cNvPr>
              <p:cNvSpPr>
                <a:spLocks noGrp="1"/>
              </p:cNvSpPr>
              <p:nvPr>
                <p:ph idx="1"/>
              </p:nvPr>
            </p:nvSpPr>
            <p:spPr/>
            <p:txBody>
              <a:bodyPr/>
              <a:lstStyle/>
              <a:p>
                <a:r>
                  <a:rPr lang="en-IN" b="1" dirty="0"/>
                  <a:t>Least Squares Line</a:t>
                </a:r>
              </a:p>
              <a:p>
                <a:r>
                  <a:rPr lang="en-IN" dirty="0"/>
                  <a:t>The line we get by applying the </a:t>
                </a:r>
                <a:r>
                  <a:rPr lang="en-IN" b="1" dirty="0"/>
                  <a:t>least squares method</a:t>
                </a:r>
                <a:r>
                  <a:rPr lang="en-IN" dirty="0"/>
                  <a:t> on sample data.</a:t>
                </a:r>
              </a:p>
              <a:p>
                <a:r>
                  <a:rPr lang="en-IN" dirty="0"/>
                  <a:t>It estimates the population regression line with coefficients </a:t>
                </a:r>
                <a14:m>
                  <m:oMath xmlns:m="http://schemas.openxmlformats.org/officeDocument/2006/math">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𝛽</m:t>
                            </m:r>
                          </m:e>
                        </m:acc>
                      </m:e>
                      <m:sub>
                        <m:r>
                          <a:rPr lang="ar-AE">
                            <a:latin typeface="Cambria Math" panose="02040503050406030204" pitchFamily="18" charset="0"/>
                          </a:rPr>
                          <m:t>0</m:t>
                        </m:r>
                      </m:sub>
                    </m:sSub>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𝛽</m:t>
                            </m:r>
                          </m:e>
                        </m:acc>
                      </m:e>
                      <m:sub>
                        <m:r>
                          <a:rPr lang="ar-AE">
                            <a:latin typeface="Cambria Math" panose="02040503050406030204" pitchFamily="18" charset="0"/>
                          </a:rPr>
                          <m:t>1</m:t>
                        </m:r>
                      </m:sub>
                    </m:sSub>
                  </m:oMath>
                </a14:m>
                <a:r>
                  <a:rPr lang="ar-AE" dirty="0"/>
                  <a:t>.</a:t>
                </a:r>
              </a:p>
              <a:p>
                <a:r>
                  <a:rPr lang="en-IN" dirty="0"/>
                  <a:t>Formula:</a:t>
                </a:r>
              </a:p>
              <a:p>
                <a14:m>
                  <m:oMath xmlns:m="http://schemas.openxmlformats.org/officeDocument/2006/math">
                    <m:acc>
                      <m:accPr>
                        <m:chr m:val="̂"/>
                        <m:ctrlPr>
                          <a:rPr lang="ar-AE" i="1">
                            <a:latin typeface="Cambria Math" panose="02040503050406030204" pitchFamily="18" charset="0"/>
                          </a:rPr>
                        </m:ctrlPr>
                      </m:accPr>
                      <m:e>
                        <m:r>
                          <a:rPr lang="ar-AE" i="1">
                            <a:latin typeface="Cambria Math" panose="02040503050406030204" pitchFamily="18" charset="0"/>
                          </a:rPr>
                          <m:t>𝑦</m:t>
                        </m:r>
                      </m:e>
                    </m:acc>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𝛽</m:t>
                            </m:r>
                          </m:e>
                        </m:acc>
                      </m:e>
                      <m:sub>
                        <m:r>
                          <a:rPr lang="ar-AE">
                            <a:latin typeface="Cambria Math" panose="02040503050406030204" pitchFamily="18" charset="0"/>
                          </a:rPr>
                          <m:t>0</m:t>
                        </m:r>
                      </m:sub>
                    </m:sSub>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𝛽</m:t>
                            </m:r>
                          </m:e>
                        </m:acc>
                      </m:e>
                      <m:sub>
                        <m:r>
                          <a:rPr lang="ar-AE">
                            <a:latin typeface="Cambria Math" panose="02040503050406030204" pitchFamily="18" charset="0"/>
                          </a:rPr>
                          <m:t>1</m:t>
                        </m:r>
                      </m:sub>
                    </m:sSub>
                    <m:r>
                      <a:rPr lang="ar-AE" i="1">
                        <a:latin typeface="Cambria Math" panose="02040503050406030204" pitchFamily="18" charset="0"/>
                      </a:rPr>
                      <m:t>𝑥</m:t>
                    </m:r>
                  </m:oMath>
                </a14:m>
                <a:endParaRPr lang="ar-AE" dirty="0"/>
              </a:p>
              <a:p>
                <a:r>
                  <a:rPr lang="en-IN" dirty="0"/>
                  <a:t>Chosen to minimize the </a:t>
                </a:r>
                <a:r>
                  <a:rPr lang="en-IN" b="1" dirty="0"/>
                  <a:t>Residual Sum of Squares (RSS)</a:t>
                </a:r>
                <a:r>
                  <a:rPr lang="en-IN" dirty="0"/>
                  <a:t>.</a:t>
                </a:r>
              </a:p>
              <a:p>
                <a:endParaRPr lang="en-US" dirty="0"/>
              </a:p>
            </p:txBody>
          </p:sp>
        </mc:Choice>
        <mc:Fallback xmlns="">
          <p:sp>
            <p:nvSpPr>
              <p:cNvPr id="3" name="Content Placeholder 2">
                <a:extLst>
                  <a:ext uri="{FF2B5EF4-FFF2-40B4-BE49-F238E27FC236}">
                    <a16:creationId xmlns:a16="http://schemas.microsoft.com/office/drawing/2014/main" id="{83BD7F58-AC49-A439-5D96-09E5478FF2B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606825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E69C-5761-5F40-8754-CC9AE2D12B3B}"/>
              </a:ext>
            </a:extLst>
          </p:cNvPr>
          <p:cNvSpPr>
            <a:spLocks noGrp="1"/>
          </p:cNvSpPr>
          <p:nvPr>
            <p:ph type="title"/>
          </p:nvPr>
        </p:nvSpPr>
        <p:spPr/>
        <p:txBody>
          <a:bodyPr/>
          <a:lstStyle/>
          <a:p>
            <a:r>
              <a:rPr lang="en-US" dirty="0"/>
              <a:t>Bias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B9B996-C4C1-48D3-5934-6CAE3D0BE588}"/>
                  </a:ext>
                </a:extLst>
              </p:cNvPr>
              <p:cNvSpPr>
                <a:spLocks noGrp="1"/>
              </p:cNvSpPr>
              <p:nvPr>
                <p:ph idx="1"/>
              </p:nvPr>
            </p:nvSpPr>
            <p:spPr>
              <a:xfrm>
                <a:off x="838200" y="1304365"/>
                <a:ext cx="10515600" cy="4872598"/>
              </a:xfrm>
            </p:spPr>
            <p:txBody>
              <a:bodyPr>
                <a:normAutofit/>
              </a:bodyPr>
              <a:lstStyle/>
              <a:p>
                <a:r>
                  <a:rPr lang="en-IN" b="1" dirty="0"/>
                  <a:t>What is Bias in Regression?</a:t>
                </a:r>
              </a:p>
              <a:p>
                <a:r>
                  <a:rPr lang="en-IN" b="1" dirty="0"/>
                  <a:t>Bias = systematic error</a:t>
                </a:r>
                <a:r>
                  <a:rPr lang="en-IN" dirty="0"/>
                  <a:t>.</a:t>
                </a:r>
              </a:p>
              <a:p>
                <a:r>
                  <a:rPr lang="en-IN" dirty="0"/>
                  <a:t>It’s the difference between the </a:t>
                </a:r>
                <a:r>
                  <a:rPr lang="en-IN" b="1" dirty="0"/>
                  <a:t>expected prediction of our model</a:t>
                </a:r>
                <a:r>
                  <a:rPr lang="en-IN" dirty="0"/>
                  <a:t> and the </a:t>
                </a:r>
                <a:r>
                  <a:rPr lang="en-IN" b="1" dirty="0"/>
                  <a:t>true value</a:t>
                </a:r>
                <a:r>
                  <a:rPr lang="en-IN" dirty="0"/>
                  <a:t> we want to estimate.</a:t>
                </a:r>
              </a:p>
              <a:p>
                <a:r>
                  <a:rPr lang="en-IN" dirty="0"/>
                  <a:t>In regression, we estimate the </a:t>
                </a:r>
                <a:r>
                  <a:rPr lang="en-IN" i="1" dirty="0"/>
                  <a:t>population regression line</a:t>
                </a:r>
                <a:r>
                  <a:rPr lang="en-IN" dirty="0"/>
                  <a:t>:</a:t>
                </a:r>
              </a:p>
              <a:p>
                <a14:m>
                  <m:oMath xmlns:m="http://schemas.openxmlformats.org/officeDocument/2006/math">
                    <m:r>
                      <a:rPr lang="en-IN" i="1">
                        <a:latin typeface="Cambria Math" panose="02040503050406030204" pitchFamily="18" charset="0"/>
                      </a:rPr>
                      <m:t>𝑌</m:t>
                    </m:r>
                    <m:r>
                      <a:rPr lang="en-IN">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0</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1</m:t>
                        </m:r>
                      </m:sub>
                    </m:sSub>
                    <m:r>
                      <a:rPr lang="ar-AE" i="1">
                        <a:latin typeface="Cambria Math" panose="02040503050406030204" pitchFamily="18" charset="0"/>
                      </a:rPr>
                      <m:t>𝑋</m:t>
                    </m:r>
                    <m:r>
                      <a:rPr lang="ar-AE">
                        <a:latin typeface="Cambria Math" panose="02040503050406030204" pitchFamily="18" charset="0"/>
                      </a:rPr>
                      <m:t>+</m:t>
                    </m:r>
                    <m:r>
                      <a:rPr lang="ar-AE" i="1">
                        <a:latin typeface="Cambria Math" panose="02040503050406030204" pitchFamily="18" charset="0"/>
                      </a:rPr>
                      <m:t>𝜖</m:t>
                    </m:r>
                  </m:oMath>
                </a14:m>
                <a:endParaRPr lang="ar-AE" dirty="0"/>
              </a:p>
              <a:p>
                <a:r>
                  <a:rPr lang="en-IN" dirty="0"/>
                  <a:t>But in practice we only get the </a:t>
                </a:r>
                <a:r>
                  <a:rPr lang="en-IN" i="1" dirty="0"/>
                  <a:t>least squares line</a:t>
                </a:r>
                <a:r>
                  <a:rPr lang="en-IN" dirty="0"/>
                  <a:t>:</a:t>
                </a:r>
              </a:p>
              <a:p>
                <a14:m>
                  <m:oMath xmlns:m="http://schemas.openxmlformats.org/officeDocument/2006/math">
                    <m:acc>
                      <m:accPr>
                        <m:chr m:val="̂"/>
                        <m:ctrlPr>
                          <a:rPr lang="ar-AE" i="1">
                            <a:latin typeface="Cambria Math" panose="02040503050406030204" pitchFamily="18" charset="0"/>
                          </a:rPr>
                        </m:ctrlPr>
                      </m:accPr>
                      <m:e>
                        <m:r>
                          <a:rPr lang="ar-AE" i="1">
                            <a:latin typeface="Cambria Math" panose="02040503050406030204" pitchFamily="18" charset="0"/>
                          </a:rPr>
                          <m:t>𝑌</m:t>
                        </m:r>
                      </m:e>
                    </m:acc>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𝛽</m:t>
                            </m:r>
                          </m:e>
                        </m:acc>
                      </m:e>
                      <m:sub>
                        <m:r>
                          <a:rPr lang="ar-AE">
                            <a:latin typeface="Cambria Math" panose="02040503050406030204" pitchFamily="18" charset="0"/>
                          </a:rPr>
                          <m:t>0</m:t>
                        </m:r>
                      </m:sub>
                    </m:sSub>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𝛽</m:t>
                            </m:r>
                          </m:e>
                        </m:acc>
                      </m:e>
                      <m:sub>
                        <m:r>
                          <a:rPr lang="ar-AE">
                            <a:latin typeface="Cambria Math" panose="02040503050406030204" pitchFamily="18" charset="0"/>
                          </a:rPr>
                          <m:t>1</m:t>
                        </m:r>
                      </m:sub>
                    </m:sSub>
                    <m:r>
                      <a:rPr lang="ar-AE" i="1">
                        <a:latin typeface="Cambria Math" panose="02040503050406030204" pitchFamily="18" charset="0"/>
                      </a:rPr>
                      <m:t>𝑋</m:t>
                    </m:r>
                  </m:oMath>
                </a14:m>
                <a:endParaRPr lang="ar-AE" dirty="0"/>
              </a:p>
              <a:p>
                <a:r>
                  <a:rPr lang="en-IN" dirty="0"/>
                  <a:t>If </a:t>
                </a:r>
                <a14:m>
                  <m:oMath xmlns:m="http://schemas.openxmlformats.org/officeDocument/2006/math">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𝛽</m:t>
                            </m:r>
                          </m:e>
                        </m:acc>
                      </m:e>
                      <m:sub>
                        <m:r>
                          <a:rPr lang="ar-AE">
                            <a:latin typeface="Cambria Math" panose="02040503050406030204" pitchFamily="18" charset="0"/>
                          </a:rPr>
                          <m:t>0</m:t>
                        </m:r>
                      </m:sub>
                    </m:sSub>
                  </m:oMath>
                </a14:m>
                <a:r>
                  <a:rPr lang="en-IN" dirty="0"/>
                  <a:t>and </a:t>
                </a:r>
                <a14:m>
                  <m:oMath xmlns:m="http://schemas.openxmlformats.org/officeDocument/2006/math">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𝛽</m:t>
                            </m:r>
                          </m:e>
                        </m:acc>
                      </m:e>
                      <m:sub>
                        <m:r>
                          <a:rPr lang="ar-AE">
                            <a:latin typeface="Cambria Math" panose="02040503050406030204" pitchFamily="18" charset="0"/>
                          </a:rPr>
                          <m:t>1</m:t>
                        </m:r>
                      </m:sub>
                    </m:sSub>
                  </m:oMath>
                </a14:m>
                <a:r>
                  <a:rPr lang="en-IN" dirty="0"/>
                  <a:t>are </a:t>
                </a:r>
                <a:r>
                  <a:rPr lang="en-IN" i="1" dirty="0"/>
                  <a:t>on average</a:t>
                </a:r>
                <a:r>
                  <a:rPr lang="en-IN" dirty="0"/>
                  <a:t> equal to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0</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1</m:t>
                        </m:r>
                      </m:sub>
                    </m:sSub>
                  </m:oMath>
                </a14:m>
                <a:r>
                  <a:rPr lang="ar-AE" dirty="0"/>
                  <a:t>, </a:t>
                </a:r>
                <a:r>
                  <a:rPr lang="en-IN" dirty="0"/>
                  <a:t>the estimator is </a:t>
                </a:r>
                <a:r>
                  <a:rPr lang="en-IN" b="1" dirty="0"/>
                  <a:t>unbiased</a:t>
                </a:r>
                <a:r>
                  <a:rPr lang="en-IN" dirty="0"/>
                  <a:t>.</a:t>
                </a:r>
                <a:br>
                  <a:rPr lang="en-IN" dirty="0"/>
                </a:br>
                <a:r>
                  <a:rPr lang="en-IN" dirty="0"/>
                  <a:t>If not, it is </a:t>
                </a:r>
                <a:r>
                  <a:rPr lang="en-IN" b="1" dirty="0"/>
                  <a:t>biased</a:t>
                </a:r>
                <a:r>
                  <a:rPr lang="en-IN" dirty="0"/>
                  <a:t>.</a:t>
                </a:r>
              </a:p>
              <a:p>
                <a:endParaRPr lang="en-US" dirty="0"/>
              </a:p>
            </p:txBody>
          </p:sp>
        </mc:Choice>
        <mc:Fallback xmlns="">
          <p:sp>
            <p:nvSpPr>
              <p:cNvPr id="3" name="Content Placeholder 2">
                <a:extLst>
                  <a:ext uri="{FF2B5EF4-FFF2-40B4-BE49-F238E27FC236}">
                    <a16:creationId xmlns:a16="http://schemas.microsoft.com/office/drawing/2014/main" id="{CAB9B996-C4C1-48D3-5934-6CAE3D0BE588}"/>
                  </a:ext>
                </a:extLst>
              </p:cNvPr>
              <p:cNvSpPr>
                <a:spLocks noGrp="1" noRot="1" noChangeAspect="1" noMove="1" noResize="1" noEditPoints="1" noAdjustHandles="1" noChangeArrowheads="1" noChangeShapeType="1" noTextEdit="1"/>
              </p:cNvSpPr>
              <p:nvPr>
                <p:ph idx="1"/>
              </p:nvPr>
            </p:nvSpPr>
            <p:spPr>
              <a:xfrm>
                <a:off x="838200" y="1304365"/>
                <a:ext cx="10515600" cy="4872598"/>
              </a:xfrm>
              <a:blipFill>
                <a:blip r:embed="rId2"/>
                <a:stretch>
                  <a:fillRect l="-1086" t="-2078" r="-1689" b="-3117"/>
                </a:stretch>
              </a:blipFill>
            </p:spPr>
            <p:txBody>
              <a:bodyPr/>
              <a:lstStyle/>
              <a:p>
                <a:r>
                  <a:rPr lang="en-US">
                    <a:noFill/>
                  </a:rPr>
                  <a:t> </a:t>
                </a:r>
              </a:p>
            </p:txBody>
          </p:sp>
        </mc:Fallback>
      </mc:AlternateContent>
    </p:spTree>
    <p:extLst>
      <p:ext uri="{BB962C8B-B14F-4D97-AF65-F5344CB8AC3E}">
        <p14:creationId xmlns:p14="http://schemas.microsoft.com/office/powerpoint/2010/main" val="2903409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DC6E8-C1E0-5318-2FAF-348144C27D6B}"/>
              </a:ext>
            </a:extLst>
          </p:cNvPr>
          <p:cNvSpPr>
            <a:spLocks noGrp="1"/>
          </p:cNvSpPr>
          <p:nvPr>
            <p:ph type="title"/>
          </p:nvPr>
        </p:nvSpPr>
        <p:spPr/>
        <p:txBody>
          <a:bodyPr/>
          <a:lstStyle/>
          <a:p>
            <a:r>
              <a:rPr lang="en-US" dirty="0"/>
              <a:t>RSE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595743-13E7-2ED0-BB03-41CC2A6A0A68}"/>
                  </a:ext>
                </a:extLst>
              </p:cNvPr>
              <p:cNvSpPr>
                <a:spLocks noGrp="1"/>
              </p:cNvSpPr>
              <p:nvPr>
                <p:ph idx="1"/>
              </p:nvPr>
            </p:nvSpPr>
            <p:spPr>
              <a:xfrm>
                <a:off x="838199" y="1825625"/>
                <a:ext cx="11062447" cy="4351338"/>
              </a:xfrm>
            </p:spPr>
            <p:txBody>
              <a:bodyPr>
                <a:normAutofit fontScale="85000" lnSpcReduction="10000"/>
              </a:bodyPr>
              <a:lstStyle/>
              <a:p>
                <a:r>
                  <a:rPr lang="en-IN" b="1" dirty="0"/>
                  <a:t>Residual Standard Error (RSE)</a:t>
                </a:r>
              </a:p>
              <a:p>
                <a:r>
                  <a:rPr lang="en-IN" dirty="0"/>
                  <a:t>Due to the presence of these error terms, even if we knew the true regression line (i.e. even if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𝛽</m:t>
                        </m:r>
                      </m:e>
                      <m:sub>
                        <m:r>
                          <a:rPr lang="ar-AE">
                            <a:latin typeface="Cambria Math" panose="02040503050406030204" pitchFamily="18" charset="0"/>
                          </a:rPr>
                          <m:t>0</m:t>
                        </m:r>
                      </m:sub>
                    </m:sSub>
                  </m:oMath>
                </a14:m>
                <a:r>
                  <a:rPr lang="en-IN" dirty="0"/>
                  <a:t>and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𝛽</m:t>
                        </m:r>
                      </m:e>
                      <m:sub>
                        <m:r>
                          <a:rPr lang="ar-AE">
                            <a:latin typeface="Cambria Math" panose="02040503050406030204" pitchFamily="18" charset="0"/>
                          </a:rPr>
                          <m:t>1</m:t>
                        </m:r>
                      </m:sub>
                    </m:sSub>
                  </m:oMath>
                </a14:m>
                <a:r>
                  <a:rPr lang="en-IN" dirty="0"/>
                  <a:t> were known), we would not be able to perfectly predict Y from X </a:t>
                </a:r>
              </a:p>
              <a:p>
                <a:r>
                  <a:rPr lang="en-IN" dirty="0"/>
                  <a:t>It is the average amount that the response will deviate from the true regression line</a:t>
                </a:r>
              </a:p>
              <a:p>
                <a:r>
                  <a:rPr lang="en-IN" dirty="0"/>
                  <a:t>A measure of the average size of residuals (errors).</a:t>
                </a:r>
              </a:p>
              <a:p>
                <a:r>
                  <a:rPr lang="en-IN" dirty="0"/>
                  <a:t>Formula:</a:t>
                </a:r>
              </a:p>
              <a:p>
                <a14:m>
                  <m:oMath xmlns:m="http://schemas.openxmlformats.org/officeDocument/2006/math">
                    <m:r>
                      <a:rPr lang="en-IN" i="1" smtClean="0">
                        <a:latin typeface="Cambria Math" panose="02040503050406030204" pitchFamily="18" charset="0"/>
                      </a:rPr>
                      <m:t>𝑅𝑆𝐸</m:t>
                    </m:r>
                    <m:r>
                      <a:rPr lang="en-IN">
                        <a:latin typeface="Cambria Math" panose="02040503050406030204" pitchFamily="18" charset="0"/>
                      </a:rPr>
                      <m:t>=</m:t>
                    </m:r>
                    <m:rad>
                      <m:radPr>
                        <m:degHide m:val="on"/>
                        <m:ctrlPr>
                          <a:rPr lang="ar-AE" i="1">
                            <a:latin typeface="Cambria Math" panose="02040503050406030204" pitchFamily="18" charset="0"/>
                          </a:rPr>
                        </m:ctrlPr>
                      </m:radPr>
                      <m:deg/>
                      <m:e>
                        <m:f>
                          <m:fPr>
                            <m:ctrlPr>
                              <a:rPr lang="ar-AE" i="1">
                                <a:latin typeface="Cambria Math" panose="02040503050406030204" pitchFamily="18" charset="0"/>
                              </a:rPr>
                            </m:ctrlPr>
                          </m:fPr>
                          <m:num>
                            <m:r>
                              <a:rPr lang="ar-AE" i="1">
                                <a:latin typeface="Cambria Math" panose="02040503050406030204" pitchFamily="18" charset="0"/>
                              </a:rPr>
                              <m:t>𝑅𝑆𝑆</m:t>
                            </m:r>
                          </m:num>
                          <m:den>
                            <m:r>
                              <a:rPr lang="ar-AE" i="1">
                                <a:latin typeface="Cambria Math" panose="02040503050406030204" pitchFamily="18" charset="0"/>
                              </a:rPr>
                              <m:t>𝑛</m:t>
                            </m:r>
                            <m:r>
                              <a:rPr lang="ar-AE">
                                <a:latin typeface="Cambria Math" panose="02040503050406030204" pitchFamily="18" charset="0"/>
                              </a:rPr>
                              <m:t>−2</m:t>
                            </m:r>
                          </m:den>
                        </m:f>
                      </m:e>
                    </m:rad>
                  </m:oMath>
                </a14:m>
                <a:r>
                  <a:rPr lang="en-US" dirty="0"/>
                  <a:t>  </a:t>
                </a:r>
                <a:endParaRPr lang="ar-AE" dirty="0"/>
              </a:p>
              <a:p>
                <a:pPr marL="0" indent="0">
                  <a:buNone/>
                </a:pPr>
                <a:r>
                  <a:rPr lang="en-US" dirty="0"/>
                  <a:t>	</a:t>
                </a:r>
                <a:r>
                  <a:rPr lang="en-IN" dirty="0"/>
                  <a:t>for simple linear regression with </a:t>
                </a:r>
                <a14:m>
                  <m:oMath xmlns:m="http://schemas.openxmlformats.org/officeDocument/2006/math">
                    <m:r>
                      <a:rPr lang="en-IN" i="1">
                        <a:latin typeface="Cambria Math" panose="02040503050406030204" pitchFamily="18" charset="0"/>
                      </a:rPr>
                      <m:t>𝑛</m:t>
                    </m:r>
                    <m:r>
                      <a:rPr lang="en-US" b="0" i="1" smtClean="0">
                        <a:latin typeface="Cambria Math" panose="02040503050406030204" pitchFamily="18" charset="0"/>
                      </a:rPr>
                      <m:t> </m:t>
                    </m:r>
                  </m:oMath>
                </a14:m>
                <a:r>
                  <a:rPr lang="en-IN" dirty="0"/>
                  <a:t>data points.</a:t>
                </a:r>
              </a:p>
              <a:p>
                <a:r>
                  <a:rPr lang="en-IN" dirty="0"/>
                  <a:t>Tells us “on average, how far off are our predictions from actual values?”</a:t>
                </a:r>
              </a:p>
              <a:p>
                <a:r>
                  <a:rPr lang="en-IN" dirty="0"/>
                  <a:t>Example: If RSE = 3, our predictions are typically off by about 3 units.</a:t>
                </a:r>
              </a:p>
              <a:p>
                <a:endParaRPr lang="en-US" dirty="0"/>
              </a:p>
            </p:txBody>
          </p:sp>
        </mc:Choice>
        <mc:Fallback xmlns="">
          <p:sp>
            <p:nvSpPr>
              <p:cNvPr id="3" name="Content Placeholder 2">
                <a:extLst>
                  <a:ext uri="{FF2B5EF4-FFF2-40B4-BE49-F238E27FC236}">
                    <a16:creationId xmlns:a16="http://schemas.microsoft.com/office/drawing/2014/main" id="{FD595743-13E7-2ED0-BB03-41CC2A6A0A68}"/>
                  </a:ext>
                </a:extLst>
              </p:cNvPr>
              <p:cNvSpPr>
                <a:spLocks noGrp="1" noRot="1" noChangeAspect="1" noMove="1" noResize="1" noEditPoints="1" noAdjustHandles="1" noChangeArrowheads="1" noChangeShapeType="1" noTextEdit="1"/>
              </p:cNvSpPr>
              <p:nvPr>
                <p:ph idx="1"/>
              </p:nvPr>
            </p:nvSpPr>
            <p:spPr>
              <a:xfrm>
                <a:off x="838199" y="1825625"/>
                <a:ext cx="11062447" cy="4351338"/>
              </a:xfrm>
              <a:blipFill>
                <a:blip r:embed="rId2"/>
                <a:stretch>
                  <a:fillRect l="-688" t="-2616" r="-1261" b="-2907"/>
                </a:stretch>
              </a:blipFill>
            </p:spPr>
            <p:txBody>
              <a:bodyPr/>
              <a:lstStyle/>
              <a:p>
                <a:r>
                  <a:rPr lang="en-US">
                    <a:noFill/>
                  </a:rPr>
                  <a:t> </a:t>
                </a:r>
              </a:p>
            </p:txBody>
          </p:sp>
        </mc:Fallback>
      </mc:AlternateContent>
    </p:spTree>
    <p:extLst>
      <p:ext uri="{BB962C8B-B14F-4D97-AF65-F5344CB8AC3E}">
        <p14:creationId xmlns:p14="http://schemas.microsoft.com/office/powerpoint/2010/main" val="3862579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4260F-00F5-0435-3478-3C95540294F8}"/>
              </a:ext>
            </a:extLst>
          </p:cNvPr>
          <p:cNvSpPr>
            <a:spLocks noGrp="1"/>
          </p:cNvSpPr>
          <p:nvPr>
            <p:ph type="title"/>
          </p:nvPr>
        </p:nvSpPr>
        <p:spPr/>
        <p:txBody>
          <a:bodyPr/>
          <a:lstStyle/>
          <a:p>
            <a:r>
              <a:rPr lang="en-US" dirty="0"/>
              <a:t>R2 statistic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F7D5FF-9E44-F687-6695-0FF20D03AD28}"/>
                  </a:ext>
                </a:extLst>
              </p:cNvPr>
              <p:cNvSpPr>
                <a:spLocks noGrp="1"/>
              </p:cNvSpPr>
              <p:nvPr>
                <p:ph idx="1"/>
              </p:nvPr>
            </p:nvSpPr>
            <p:spPr>
              <a:xfrm>
                <a:off x="690282" y="1511791"/>
                <a:ext cx="10515600" cy="4859151"/>
              </a:xfrm>
            </p:spPr>
            <p:txBody>
              <a:bodyPr>
                <a:normAutofit fontScale="70000" lnSpcReduction="20000"/>
              </a:bodyPr>
              <a:lstStyle/>
              <a:p>
                <a:r>
                  <a:rPr lang="en-IN" dirty="0"/>
                  <a:t>In regression, we generally deal with the dependent and independent variables. A change in the independent variable is likely to cause a change in the dependent variable.</a:t>
                </a:r>
              </a:p>
              <a:p>
                <a:r>
                  <a:rPr lang="en-IN" dirty="0"/>
                  <a:t>R2 is called the </a:t>
                </a:r>
                <a:r>
                  <a:rPr lang="en-IN" b="1" dirty="0"/>
                  <a:t>coefficient of determination</a:t>
                </a:r>
                <a:r>
                  <a:rPr lang="en-IN" dirty="0"/>
                  <a:t>.</a:t>
                </a:r>
              </a:p>
              <a:p>
                <a:r>
                  <a:rPr lang="en-IN" dirty="0"/>
                  <a:t>It measures </a:t>
                </a:r>
                <a:r>
                  <a:rPr lang="en-IN" b="1" dirty="0"/>
                  <a:t>how well our regression model explains the variability of the response variable </a:t>
                </a:r>
                <a14:m>
                  <m:oMath xmlns:m="http://schemas.openxmlformats.org/officeDocument/2006/math">
                    <m:r>
                      <a:rPr lang="en-IN" i="1">
                        <a:latin typeface="Cambria Math" panose="02040503050406030204" pitchFamily="18" charset="0"/>
                      </a:rPr>
                      <m:t>𝑌</m:t>
                    </m:r>
                  </m:oMath>
                </a14:m>
                <a:r>
                  <a:rPr lang="en-IN" dirty="0"/>
                  <a:t>.</a:t>
                </a:r>
              </a:p>
              <a:p>
                <a:r>
                  <a:rPr lang="en-IN" dirty="0"/>
                  <a:t>Values range from </a:t>
                </a:r>
                <a:r>
                  <a:rPr lang="en-IN" b="1" dirty="0"/>
                  <a:t>0 to 1</a:t>
                </a:r>
                <a:r>
                  <a:rPr lang="en-IN" dirty="0"/>
                  <a:t>:</a:t>
                </a:r>
              </a:p>
              <a:p>
                <a:pPr lvl="1"/>
                <a14:m>
                  <m:oMath xmlns:m="http://schemas.openxmlformats.org/officeDocument/2006/math">
                    <m:sSup>
                      <m:sSupPr>
                        <m:ctrlPr>
                          <a:rPr lang="ar-AE" i="1">
                            <a:latin typeface="Cambria Math" panose="02040503050406030204" pitchFamily="18" charset="0"/>
                          </a:rPr>
                        </m:ctrlPr>
                      </m:sSupPr>
                      <m:e>
                        <m:r>
                          <a:rPr lang="ar-AE" i="1">
                            <a:latin typeface="Cambria Math" panose="02040503050406030204" pitchFamily="18" charset="0"/>
                          </a:rPr>
                          <m:t>𝑅</m:t>
                        </m:r>
                      </m:e>
                      <m:sup>
                        <m:r>
                          <a:rPr lang="ar-AE">
                            <a:latin typeface="Cambria Math" panose="02040503050406030204" pitchFamily="18" charset="0"/>
                          </a:rPr>
                          <m:t>2</m:t>
                        </m:r>
                      </m:sup>
                    </m:sSup>
                    <m:r>
                      <a:rPr lang="ar-AE">
                        <a:latin typeface="Cambria Math" panose="02040503050406030204" pitchFamily="18" charset="0"/>
                      </a:rPr>
                      <m:t>=0</m:t>
                    </m:r>
                  </m:oMath>
                </a14:m>
                <a:r>
                  <a:rPr lang="ar-AE" dirty="0"/>
                  <a:t>: </a:t>
                </a:r>
                <a:r>
                  <a:rPr lang="en-IN" dirty="0"/>
                  <a:t>Model explains nothing (just as good as using the mean of </a:t>
                </a:r>
                <a14:m>
                  <m:oMath xmlns:m="http://schemas.openxmlformats.org/officeDocument/2006/math">
                    <m:r>
                      <a:rPr lang="en-IN" i="1">
                        <a:latin typeface="Cambria Math" panose="02040503050406030204" pitchFamily="18" charset="0"/>
                      </a:rPr>
                      <m:t>𝑌</m:t>
                    </m:r>
                  </m:oMath>
                </a14:m>
                <a:r>
                  <a:rPr lang="en-IN" dirty="0"/>
                  <a:t>).</a:t>
                </a:r>
              </a:p>
              <a:p>
                <a:pPr lvl="1"/>
                <a14:m>
                  <m:oMath xmlns:m="http://schemas.openxmlformats.org/officeDocument/2006/math">
                    <m:sSup>
                      <m:sSupPr>
                        <m:ctrlPr>
                          <a:rPr lang="ar-AE" i="1">
                            <a:latin typeface="Cambria Math" panose="02040503050406030204" pitchFamily="18" charset="0"/>
                          </a:rPr>
                        </m:ctrlPr>
                      </m:sSupPr>
                      <m:e>
                        <m:r>
                          <a:rPr lang="ar-AE" i="1">
                            <a:latin typeface="Cambria Math" panose="02040503050406030204" pitchFamily="18" charset="0"/>
                          </a:rPr>
                          <m:t>𝑅</m:t>
                        </m:r>
                      </m:e>
                      <m:sup>
                        <m:r>
                          <a:rPr lang="ar-AE">
                            <a:latin typeface="Cambria Math" panose="02040503050406030204" pitchFamily="18" charset="0"/>
                          </a:rPr>
                          <m:t>2</m:t>
                        </m:r>
                      </m:sup>
                    </m:sSup>
                    <m:r>
                      <a:rPr lang="ar-AE">
                        <a:latin typeface="Cambria Math" panose="02040503050406030204" pitchFamily="18" charset="0"/>
                      </a:rPr>
                      <m:t>=1</m:t>
                    </m:r>
                  </m:oMath>
                </a14:m>
                <a:r>
                  <a:rPr lang="ar-AE" dirty="0"/>
                  <a:t>: </a:t>
                </a:r>
                <a:r>
                  <a:rPr lang="en-IN" dirty="0"/>
                  <a:t>Model explains 100% of the variation (perfect fit).</a:t>
                </a:r>
              </a:p>
              <a:p>
                <a:r>
                  <a:rPr lang="en-IN" dirty="0"/>
                  <a:t>R</a:t>
                </a:r>
                <a:r>
                  <a:rPr lang="en-IN" baseline="30000" dirty="0"/>
                  <a:t>2</a:t>
                </a:r>
                <a:r>
                  <a:rPr lang="en-IN" dirty="0"/>
                  <a:t>=1−RSS​ /TSS</a:t>
                </a:r>
              </a:p>
              <a:p>
                <a:pPr lvl="1"/>
                <a:r>
                  <a:rPr lang="en-IN" dirty="0"/>
                  <a:t>Where:</a:t>
                </a:r>
              </a:p>
              <a:p>
                <a:pPr lvl="1"/>
                <a:r>
                  <a:rPr lang="en-IN" b="1" dirty="0"/>
                  <a:t>RSS</a:t>
                </a:r>
                <a:r>
                  <a:rPr lang="en-IN" dirty="0"/>
                  <a:t> = Residual Sum of Squares –&gt;unexplained variation</a:t>
                </a:r>
              </a:p>
              <a:p>
                <a:pPr lvl="1"/>
                <a:r>
                  <a:rPr lang="en-IN" b="1" dirty="0"/>
                  <a:t>TSS</a:t>
                </a:r>
                <a:r>
                  <a:rPr lang="en-IN" dirty="0"/>
                  <a:t> = Total Sum of Squares = → total variation in </a:t>
                </a:r>
                <a14:m>
                  <m:oMath xmlns:m="http://schemas.openxmlformats.org/officeDocument/2006/math">
                    <m:r>
                      <a:rPr lang="en-IN" i="1">
                        <a:latin typeface="Cambria Math" panose="02040503050406030204" pitchFamily="18" charset="0"/>
                      </a:rPr>
                      <m:t>𝑌</m:t>
                    </m:r>
                  </m:oMath>
                </a14:m>
                <a:r>
                  <a:rPr lang="en-IN" dirty="0"/>
                  <a:t>.</a:t>
                </a:r>
              </a:p>
              <a:p>
                <a:endParaRPr lang="en-IN" dirty="0"/>
              </a:p>
              <a:p>
                <a:endParaRPr lang="en-IN" dirty="0"/>
              </a:p>
              <a:p>
                <a:r>
                  <a:rPr lang="en-IN" dirty="0"/>
                  <a:t>So, </a:t>
                </a:r>
                <a14:m>
                  <m:oMath xmlns:m="http://schemas.openxmlformats.org/officeDocument/2006/math">
                    <m:sSup>
                      <m:sSupPr>
                        <m:ctrlPr>
                          <a:rPr lang="ar-AE" i="1">
                            <a:latin typeface="Cambria Math" panose="02040503050406030204" pitchFamily="18" charset="0"/>
                          </a:rPr>
                        </m:ctrlPr>
                      </m:sSupPr>
                      <m:e>
                        <m:r>
                          <a:rPr lang="ar-AE" i="1">
                            <a:latin typeface="Cambria Math" panose="02040503050406030204" pitchFamily="18" charset="0"/>
                          </a:rPr>
                          <m:t>𝑅</m:t>
                        </m:r>
                      </m:e>
                      <m:sup>
                        <m:r>
                          <a:rPr lang="ar-AE">
                            <a:latin typeface="Cambria Math" panose="02040503050406030204" pitchFamily="18" charset="0"/>
                          </a:rPr>
                          <m:t>2</m:t>
                        </m:r>
                      </m:sup>
                    </m:sSup>
                  </m:oMath>
                </a14:m>
                <a:r>
                  <a:rPr lang="en-IN" dirty="0"/>
                  <a:t>tells us the </a:t>
                </a:r>
                <a:r>
                  <a:rPr lang="en-IN" b="1" dirty="0"/>
                  <a:t>proportion of total variation in the dependent variable </a:t>
                </a:r>
                <a:r>
                  <a:rPr lang="en-IN" dirty="0"/>
                  <a:t>that is accounted for by the regression line, compared to the variation explained by the mean of y </a:t>
                </a:r>
                <a:r>
                  <a:rPr lang="en-IN" b="1" dirty="0"/>
                  <a:t>captured by the model</a:t>
                </a:r>
                <a:r>
                  <a:rPr lang="en-IN" dirty="0"/>
                  <a:t>.</a:t>
                </a:r>
              </a:p>
              <a:p>
                <a:endParaRPr lang="en-IN" dirty="0"/>
              </a:p>
              <a:p>
                <a:endParaRPr lang="en-IN" dirty="0"/>
              </a:p>
              <a:p>
                <a:endParaRPr lang="en-US" dirty="0"/>
              </a:p>
            </p:txBody>
          </p:sp>
        </mc:Choice>
        <mc:Fallback xmlns="">
          <p:sp>
            <p:nvSpPr>
              <p:cNvPr id="3" name="Content Placeholder 2">
                <a:extLst>
                  <a:ext uri="{FF2B5EF4-FFF2-40B4-BE49-F238E27FC236}">
                    <a16:creationId xmlns:a16="http://schemas.microsoft.com/office/drawing/2014/main" id="{8FF7D5FF-9E44-F687-6695-0FF20D03AD28}"/>
                  </a:ext>
                </a:extLst>
              </p:cNvPr>
              <p:cNvSpPr>
                <a:spLocks noGrp="1" noRot="1" noChangeAspect="1" noMove="1" noResize="1" noEditPoints="1" noAdjustHandles="1" noChangeArrowheads="1" noChangeShapeType="1" noTextEdit="1"/>
              </p:cNvSpPr>
              <p:nvPr>
                <p:ph idx="1"/>
              </p:nvPr>
            </p:nvSpPr>
            <p:spPr>
              <a:xfrm>
                <a:off x="690282" y="1511791"/>
                <a:ext cx="10515600" cy="4859151"/>
              </a:xfrm>
              <a:blipFill>
                <a:blip r:embed="rId3"/>
                <a:stretch>
                  <a:fillRect l="-483" t="-2350" r="-72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A4F659C-0FDF-F9E6-D938-4C240C88D879}"/>
              </a:ext>
            </a:extLst>
          </p:cNvPr>
          <p:cNvPicPr>
            <a:picLocks noChangeAspect="1"/>
          </p:cNvPicPr>
          <p:nvPr/>
        </p:nvPicPr>
        <p:blipFill>
          <a:blip r:embed="rId4"/>
          <a:stretch>
            <a:fillRect/>
          </a:stretch>
        </p:blipFill>
        <p:spPr>
          <a:xfrm>
            <a:off x="6426014" y="3941366"/>
            <a:ext cx="1282700" cy="495300"/>
          </a:xfrm>
          <a:prstGeom prst="rect">
            <a:avLst/>
          </a:prstGeom>
        </p:spPr>
      </p:pic>
      <p:pic>
        <p:nvPicPr>
          <p:cNvPr id="7" name="Picture 6">
            <a:extLst>
              <a:ext uri="{FF2B5EF4-FFF2-40B4-BE49-F238E27FC236}">
                <a16:creationId xmlns:a16="http://schemas.microsoft.com/office/drawing/2014/main" id="{E69D4033-E474-DB15-4D28-51155829E431}"/>
              </a:ext>
            </a:extLst>
          </p:cNvPr>
          <p:cNvPicPr>
            <a:picLocks noChangeAspect="1"/>
          </p:cNvPicPr>
          <p:nvPr/>
        </p:nvPicPr>
        <p:blipFill>
          <a:blip r:embed="rId5"/>
          <a:stretch>
            <a:fillRect/>
          </a:stretch>
        </p:blipFill>
        <p:spPr>
          <a:xfrm>
            <a:off x="6278096" y="4436666"/>
            <a:ext cx="1257300" cy="283369"/>
          </a:xfrm>
          <a:prstGeom prst="rect">
            <a:avLst/>
          </a:prstGeom>
        </p:spPr>
      </p:pic>
    </p:spTree>
    <p:extLst>
      <p:ext uri="{BB962C8B-B14F-4D97-AF65-F5344CB8AC3E}">
        <p14:creationId xmlns:p14="http://schemas.microsoft.com/office/powerpoint/2010/main" val="9994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3F5DC-3EFC-DD96-1C9D-64A478A92BD9}"/>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BAD9DC9F-B581-B4D3-E62F-0F74D5AA469E}"/>
              </a:ext>
            </a:extLst>
          </p:cNvPr>
          <p:cNvSpPr>
            <a:spLocks noGrp="1"/>
          </p:cNvSpPr>
          <p:nvPr>
            <p:ph idx="1"/>
          </p:nvPr>
        </p:nvSpPr>
        <p:spPr/>
        <p:txBody>
          <a:bodyPr>
            <a:normAutofit fontScale="92500" lnSpcReduction="10000"/>
          </a:bodyPr>
          <a:lstStyle/>
          <a:p>
            <a:r>
              <a:rPr lang="en-IN" sz="2600" dirty="0"/>
              <a:t>Suppose exam scores are predicted from study hours.</a:t>
            </a:r>
          </a:p>
          <a:p>
            <a:pPr marL="0" lvl="0" indent="0" eaLnBrk="0" fontAlgn="base" hangingPunct="0">
              <a:lnSpc>
                <a:spcPct val="100000"/>
              </a:lnSpc>
              <a:spcBef>
                <a:spcPct val="0"/>
              </a:spcBef>
              <a:spcAft>
                <a:spcPct val="0"/>
              </a:spcAft>
              <a:buFontTx/>
              <a:buChar char="•"/>
            </a:pPr>
            <a:r>
              <a:rPr lang="en-US" altLang="en-US" sz="2600" dirty="0">
                <a:latin typeface="Arial" panose="020B0604020202020204" pitchFamily="34" charset="0"/>
              </a:rPr>
              <a:t>Actual scores: [52, 56, 61, 65, 71]</a:t>
            </a:r>
          </a:p>
          <a:p>
            <a:pPr marL="0" lvl="0" indent="0" eaLnBrk="0" fontAlgn="base" hangingPunct="0">
              <a:lnSpc>
                <a:spcPct val="100000"/>
              </a:lnSpc>
              <a:spcBef>
                <a:spcPct val="0"/>
              </a:spcBef>
              <a:spcAft>
                <a:spcPct val="0"/>
              </a:spcAft>
              <a:buFontTx/>
              <a:buChar char="•"/>
            </a:pPr>
            <a:r>
              <a:rPr lang="en-US" altLang="en-US" sz="2600" dirty="0">
                <a:latin typeface="Arial" panose="020B0604020202020204" pitchFamily="34" charset="0"/>
              </a:rPr>
              <a:t>Mean of scores = 61</a:t>
            </a:r>
          </a:p>
          <a:p>
            <a:pPr marL="0" lvl="0" indent="0" eaLnBrk="0" fontAlgn="base" hangingPunct="0">
              <a:lnSpc>
                <a:spcPct val="100000"/>
              </a:lnSpc>
              <a:spcBef>
                <a:spcPct val="0"/>
              </a:spcBef>
              <a:spcAft>
                <a:spcPct val="0"/>
              </a:spcAft>
              <a:buFontTx/>
              <a:buChar char="•"/>
            </a:pPr>
            <a:endParaRPr lang="en-US" altLang="en-US" dirty="0">
              <a:latin typeface="Arial" panose="020B0604020202020204" pitchFamily="34" charset="0"/>
            </a:endParaRPr>
          </a:p>
          <a:p>
            <a:endParaRPr lang="en-US" dirty="0"/>
          </a:p>
          <a:p>
            <a:endParaRPr lang="en-US" dirty="0"/>
          </a:p>
          <a:p>
            <a:endParaRPr lang="en-US" sz="2600" dirty="0"/>
          </a:p>
          <a:p>
            <a:pPr marL="0" lvl="0" indent="0" eaLnBrk="0" fontAlgn="base" hangingPunct="0">
              <a:lnSpc>
                <a:spcPct val="100000"/>
              </a:lnSpc>
              <a:spcBef>
                <a:spcPct val="0"/>
              </a:spcBef>
              <a:spcAft>
                <a:spcPct val="0"/>
              </a:spcAft>
              <a:buFontTx/>
              <a:buChar char="•"/>
            </a:pPr>
            <a:r>
              <a:rPr lang="en-US" altLang="en-US" sz="2600" dirty="0">
                <a:latin typeface="Arial" panose="020B0604020202020204" pitchFamily="34" charset="0"/>
              </a:rPr>
              <a:t>Think of </a:t>
            </a:r>
            <a:r>
              <a:rPr lang="en-US" altLang="en-US" sz="2600" b="1" dirty="0">
                <a:latin typeface="Arial" panose="020B0604020202020204" pitchFamily="34" charset="0"/>
              </a:rPr>
              <a:t>total variation (TSS)</a:t>
            </a:r>
            <a:r>
              <a:rPr lang="en-US" altLang="en-US" sz="2600" dirty="0">
                <a:latin typeface="Arial" panose="020B0604020202020204" pitchFamily="34" charset="0"/>
              </a:rPr>
              <a:t> as the “messiness” in the data.</a:t>
            </a:r>
          </a:p>
          <a:p>
            <a:pPr marL="0" lvl="0" indent="0" eaLnBrk="0" fontAlgn="base" hangingPunct="0">
              <a:lnSpc>
                <a:spcPct val="100000"/>
              </a:lnSpc>
              <a:spcBef>
                <a:spcPct val="0"/>
              </a:spcBef>
              <a:spcAft>
                <a:spcPct val="0"/>
              </a:spcAft>
              <a:buFontTx/>
              <a:buChar char="•"/>
            </a:pPr>
            <a:r>
              <a:rPr lang="en-US" altLang="en-US" sz="2600" dirty="0">
                <a:latin typeface="Arial" panose="020B0604020202020204" pitchFamily="34" charset="0"/>
              </a:rPr>
              <a:t>A regression model reduces that messiness → the leftover mess (RSS) is error.</a:t>
            </a:r>
          </a:p>
          <a:p>
            <a:pPr marL="0" lvl="0" indent="0" eaLnBrk="0" fontAlgn="base" hangingPunct="0">
              <a:lnSpc>
                <a:spcPct val="100000"/>
              </a:lnSpc>
              <a:spcBef>
                <a:spcPct val="0"/>
              </a:spcBef>
              <a:spcAft>
                <a:spcPct val="0"/>
              </a:spcAft>
              <a:buFontTx/>
              <a:buChar char="•"/>
            </a:pPr>
            <a:r>
              <a:rPr lang="en-US" altLang="en-US" sz="2600" dirty="0">
                <a:latin typeface="Arial" panose="020B0604020202020204" pitchFamily="34" charset="0"/>
              </a:rPr>
              <a:t>R</a:t>
            </a:r>
            <a:r>
              <a:rPr lang="en-US" altLang="en-US" sz="2600" baseline="30000" dirty="0">
                <a:latin typeface="Arial" panose="020B0604020202020204" pitchFamily="34" charset="0"/>
              </a:rPr>
              <a:t>2</a:t>
            </a:r>
            <a:r>
              <a:rPr lang="en-US" altLang="en-US" sz="2600" dirty="0">
                <a:latin typeface="Arial" panose="020B0604020202020204" pitchFamily="34" charset="0"/>
              </a:rPr>
              <a:t>= “What percentage of the mess did my model clean up?”</a:t>
            </a:r>
          </a:p>
          <a:p>
            <a:endParaRPr lang="en-US" dirty="0"/>
          </a:p>
        </p:txBody>
      </p:sp>
      <p:pic>
        <p:nvPicPr>
          <p:cNvPr id="8" name="Picture 7">
            <a:extLst>
              <a:ext uri="{FF2B5EF4-FFF2-40B4-BE49-F238E27FC236}">
                <a16:creationId xmlns:a16="http://schemas.microsoft.com/office/drawing/2014/main" id="{18221CA1-C4FC-6CD6-8F35-7AF9CF9C8222}"/>
              </a:ext>
            </a:extLst>
          </p:cNvPr>
          <p:cNvPicPr>
            <a:picLocks noChangeAspect="1"/>
          </p:cNvPicPr>
          <p:nvPr/>
        </p:nvPicPr>
        <p:blipFill>
          <a:blip r:embed="rId2"/>
          <a:stretch>
            <a:fillRect/>
          </a:stretch>
        </p:blipFill>
        <p:spPr>
          <a:xfrm>
            <a:off x="987239" y="2850776"/>
            <a:ext cx="7772400" cy="1559859"/>
          </a:xfrm>
          <a:prstGeom prst="rect">
            <a:avLst/>
          </a:prstGeom>
        </p:spPr>
      </p:pic>
    </p:spTree>
    <p:extLst>
      <p:ext uri="{BB962C8B-B14F-4D97-AF65-F5344CB8AC3E}">
        <p14:creationId xmlns:p14="http://schemas.microsoft.com/office/powerpoint/2010/main" val="3081944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3961E-A2E2-599F-E637-339F4CBD51AD}"/>
              </a:ext>
            </a:extLst>
          </p:cNvPr>
          <p:cNvSpPr>
            <a:spLocks noGrp="1"/>
          </p:cNvSpPr>
          <p:nvPr>
            <p:ph type="title"/>
          </p:nvPr>
        </p:nvSpPr>
        <p:spPr/>
        <p:txBody>
          <a:bodyPr/>
          <a:lstStyle/>
          <a:p>
            <a:r>
              <a:rPr lang="en-US" dirty="0"/>
              <a:t>Exercise 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75F971-27D2-457E-8FC8-B69448B6A969}"/>
                  </a:ext>
                </a:extLst>
              </p:cNvPr>
              <p:cNvSpPr>
                <a:spLocks noGrp="1"/>
              </p:cNvSpPr>
              <p:nvPr>
                <p:ph idx="1"/>
              </p:nvPr>
            </p:nvSpPr>
            <p:spPr>
              <a:xfrm>
                <a:off x="838200" y="1690687"/>
                <a:ext cx="10515600" cy="3913981"/>
              </a:xfrm>
            </p:spPr>
            <p:txBody>
              <a:bodyPr/>
              <a:lstStyle/>
              <a:p>
                <a:r>
                  <a:rPr lang="en-IN" dirty="0"/>
                  <a:t>Actual values:</a:t>
                </a:r>
              </a:p>
              <a:p>
                <a14:m>
                  <m:oMath xmlns:m="http://schemas.openxmlformats.org/officeDocument/2006/math">
                    <m:r>
                      <a:rPr lang="en-IN" i="1">
                        <a:latin typeface="Cambria Math" panose="02040503050406030204" pitchFamily="18" charset="0"/>
                      </a:rPr>
                      <m:t>𝑦</m:t>
                    </m:r>
                    <m:r>
                      <a:rPr lang="en-IN">
                        <a:latin typeface="Cambria Math" panose="02040503050406030204" pitchFamily="18" charset="0"/>
                      </a:rPr>
                      <m:t>=</m:t>
                    </m:r>
                    <m:d>
                      <m:dPr>
                        <m:begChr m:val="["/>
                        <m:endChr m:val="]"/>
                        <m:sepChr m:val=","/>
                        <m:ctrlPr>
                          <a:rPr lang="ar-AE" i="1">
                            <a:latin typeface="Cambria Math" panose="02040503050406030204" pitchFamily="18" charset="0"/>
                          </a:rPr>
                        </m:ctrlPr>
                      </m:dPr>
                      <m:e>
                        <m:r>
                          <a:rPr lang="ar-AE">
                            <a:latin typeface="Cambria Math" panose="02040503050406030204" pitchFamily="18" charset="0"/>
                          </a:rPr>
                          <m:t>1</m:t>
                        </m:r>
                      </m:e>
                      <m:e>
                        <m:r>
                          <a:rPr lang="ar-AE">
                            <a:latin typeface="Cambria Math" panose="02040503050406030204" pitchFamily="18" charset="0"/>
                          </a:rPr>
                          <m:t>2</m:t>
                        </m:r>
                      </m:e>
                      <m:e>
                        <m:r>
                          <a:rPr lang="ar-AE">
                            <a:latin typeface="Cambria Math" panose="02040503050406030204" pitchFamily="18" charset="0"/>
                          </a:rPr>
                          <m:t>3</m:t>
                        </m:r>
                      </m:e>
                      <m:e>
                        <m:r>
                          <a:rPr lang="ar-AE">
                            <a:latin typeface="Cambria Math" panose="02040503050406030204" pitchFamily="18" charset="0"/>
                          </a:rPr>
                          <m:t>4</m:t>
                        </m:r>
                      </m:e>
                      <m:e>
                        <m:r>
                          <a:rPr lang="ar-AE">
                            <a:latin typeface="Cambria Math" panose="02040503050406030204" pitchFamily="18" charset="0"/>
                          </a:rPr>
                          <m:t>5</m:t>
                        </m:r>
                      </m:e>
                    </m:d>
                  </m:oMath>
                </a14:m>
                <a:endParaRPr lang="ar-AE" dirty="0"/>
              </a:p>
              <a:p>
                <a:r>
                  <a:rPr lang="en-IN" dirty="0"/>
                  <a:t>Predicted values:</a:t>
                </a:r>
              </a:p>
              <a:p>
                <a14:m>
                  <m:oMath xmlns:m="http://schemas.openxmlformats.org/officeDocument/2006/math">
                    <m:acc>
                      <m:accPr>
                        <m:chr m:val="̂"/>
                        <m:ctrlPr>
                          <a:rPr lang="ar-AE" i="1">
                            <a:latin typeface="Cambria Math" panose="02040503050406030204" pitchFamily="18" charset="0"/>
                          </a:rPr>
                        </m:ctrlPr>
                      </m:accPr>
                      <m:e>
                        <m:r>
                          <a:rPr lang="ar-AE" i="1">
                            <a:latin typeface="Cambria Math" panose="02040503050406030204" pitchFamily="18" charset="0"/>
                          </a:rPr>
                          <m:t>𝑦</m:t>
                        </m:r>
                      </m:e>
                    </m:acc>
                    <m:r>
                      <a:rPr lang="ar-AE">
                        <a:latin typeface="Cambria Math" panose="02040503050406030204" pitchFamily="18" charset="0"/>
                      </a:rPr>
                      <m:t>=</m:t>
                    </m:r>
                    <m:d>
                      <m:dPr>
                        <m:begChr m:val="["/>
                        <m:endChr m:val="]"/>
                        <m:sepChr m:val=","/>
                        <m:ctrlPr>
                          <a:rPr lang="ar-AE" i="1" smtClean="0">
                            <a:latin typeface="Cambria Math" panose="02040503050406030204" pitchFamily="18" charset="0"/>
                          </a:rPr>
                        </m:ctrlPr>
                      </m:dPr>
                      <m:e>
                        <m:r>
                          <a:rPr lang="ar-AE">
                            <a:latin typeface="Cambria Math" panose="02040503050406030204" pitchFamily="18" charset="0"/>
                          </a:rPr>
                          <m:t>1.2</m:t>
                        </m:r>
                      </m:e>
                      <m:e>
                        <m:r>
                          <a:rPr lang="ar-AE">
                            <a:latin typeface="Cambria Math" panose="02040503050406030204" pitchFamily="18" charset="0"/>
                          </a:rPr>
                          <m:t>1.9</m:t>
                        </m:r>
                      </m:e>
                      <m:e>
                        <m:r>
                          <a:rPr lang="ar-AE">
                            <a:latin typeface="Cambria Math" panose="02040503050406030204" pitchFamily="18" charset="0"/>
                          </a:rPr>
                          <m:t>3.1</m:t>
                        </m:r>
                      </m:e>
                      <m:e>
                        <m:r>
                          <a:rPr lang="ar-AE">
                            <a:latin typeface="Cambria Math" panose="02040503050406030204" pitchFamily="18" charset="0"/>
                          </a:rPr>
                          <m:t>3.8</m:t>
                        </m:r>
                      </m:e>
                      <m:e>
                        <m:r>
                          <a:rPr lang="ar-AE">
                            <a:latin typeface="Cambria Math" panose="02040503050406030204" pitchFamily="18" charset="0"/>
                          </a:rPr>
                          <m:t>5.2</m:t>
                        </m:r>
                      </m:e>
                    </m:d>
                  </m:oMath>
                </a14:m>
                <a:endParaRPr lang="ar-AE" dirty="0"/>
              </a:p>
              <a:p>
                <a:r>
                  <a:rPr lang="en-IN" b="1" dirty="0"/>
                  <a:t>Find</a:t>
                </a:r>
                <a:endParaRPr lang="en-IN" dirty="0"/>
              </a:p>
              <a:p>
                <a:pPr lvl="1"/>
                <a:r>
                  <a:rPr lang="en-IN" dirty="0"/>
                  <a:t>Find </a:t>
                </a:r>
                <a14:m>
                  <m:oMath xmlns:m="http://schemas.openxmlformats.org/officeDocument/2006/math">
                    <m:r>
                      <a:rPr lang="en-IN" i="1">
                        <a:latin typeface="Cambria Math" panose="02040503050406030204" pitchFamily="18" charset="0"/>
                      </a:rPr>
                      <m:t>𝑇𝑆𝑆</m:t>
                    </m:r>
                  </m:oMath>
                </a14:m>
                <a:r>
                  <a:rPr lang="en-IN" dirty="0"/>
                  <a:t>.</a:t>
                </a:r>
              </a:p>
              <a:p>
                <a:pPr lvl="1"/>
                <a:r>
                  <a:rPr lang="en-IN" dirty="0"/>
                  <a:t>Find </a:t>
                </a:r>
                <a14:m>
                  <m:oMath xmlns:m="http://schemas.openxmlformats.org/officeDocument/2006/math">
                    <m:r>
                      <a:rPr lang="en-IN" i="1">
                        <a:latin typeface="Cambria Math" panose="02040503050406030204" pitchFamily="18" charset="0"/>
                      </a:rPr>
                      <m:t>𝑅𝑆𝑆</m:t>
                    </m:r>
                  </m:oMath>
                </a14:m>
                <a:r>
                  <a:rPr lang="en-IN" dirty="0"/>
                  <a:t>.</a:t>
                </a:r>
              </a:p>
              <a:p>
                <a:pPr lvl="1"/>
                <a:r>
                  <a:rPr lang="en-IN" dirty="0"/>
                  <a:t>Find </a:t>
                </a:r>
                <a14:m>
                  <m:oMath xmlns:m="http://schemas.openxmlformats.org/officeDocument/2006/math">
                    <m:sSup>
                      <m:sSupPr>
                        <m:ctrlPr>
                          <a:rPr lang="ar-AE" i="1">
                            <a:latin typeface="Cambria Math" panose="02040503050406030204" pitchFamily="18" charset="0"/>
                          </a:rPr>
                        </m:ctrlPr>
                      </m:sSupPr>
                      <m:e>
                        <m:r>
                          <a:rPr lang="ar-AE" i="1">
                            <a:latin typeface="Cambria Math" panose="02040503050406030204" pitchFamily="18" charset="0"/>
                          </a:rPr>
                          <m:t>𝑅</m:t>
                        </m:r>
                      </m:e>
                      <m:sup>
                        <m:r>
                          <a:rPr lang="ar-AE">
                            <a:latin typeface="Cambria Math" panose="02040503050406030204" pitchFamily="18" charset="0"/>
                          </a:rPr>
                          <m:t>2</m:t>
                        </m:r>
                      </m:sup>
                    </m:sSup>
                  </m:oMath>
                </a14:m>
                <a:r>
                  <a:rPr lang="ar-AE" dirty="0"/>
                  <a:t>.</a:t>
                </a:r>
              </a:p>
              <a:p>
                <a:endParaRPr lang="en-US" dirty="0"/>
              </a:p>
            </p:txBody>
          </p:sp>
        </mc:Choice>
        <mc:Fallback xmlns="">
          <p:sp>
            <p:nvSpPr>
              <p:cNvPr id="3" name="Content Placeholder 2">
                <a:extLst>
                  <a:ext uri="{FF2B5EF4-FFF2-40B4-BE49-F238E27FC236}">
                    <a16:creationId xmlns:a16="http://schemas.microsoft.com/office/drawing/2014/main" id="{2075F971-27D2-457E-8FC8-B69448B6A969}"/>
                  </a:ext>
                </a:extLst>
              </p:cNvPr>
              <p:cNvSpPr>
                <a:spLocks noGrp="1" noRot="1" noChangeAspect="1" noMove="1" noResize="1" noEditPoints="1" noAdjustHandles="1" noChangeArrowheads="1" noChangeShapeType="1" noTextEdit="1"/>
              </p:cNvSpPr>
              <p:nvPr>
                <p:ph idx="1"/>
              </p:nvPr>
            </p:nvSpPr>
            <p:spPr>
              <a:xfrm>
                <a:off x="838200" y="1690687"/>
                <a:ext cx="10515600" cy="3913981"/>
              </a:xfrm>
              <a:blipFill>
                <a:blip r:embed="rId3"/>
                <a:stretch>
                  <a:fillRect l="-1086" t="-2581"/>
                </a:stretch>
              </a:blipFill>
            </p:spPr>
            <p:txBody>
              <a:bodyPr/>
              <a:lstStyle/>
              <a:p>
                <a:r>
                  <a:rPr lang="en-US">
                    <a:noFill/>
                  </a:rPr>
                  <a:t> </a:t>
                </a:r>
              </a:p>
            </p:txBody>
          </p:sp>
        </mc:Fallback>
      </mc:AlternateContent>
    </p:spTree>
    <p:extLst>
      <p:ext uri="{BB962C8B-B14F-4D97-AF65-F5344CB8AC3E}">
        <p14:creationId xmlns:p14="http://schemas.microsoft.com/office/powerpoint/2010/main" val="1297602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41B94-D971-2D4F-088D-F0B1F128E1E1}"/>
              </a:ext>
            </a:extLst>
          </p:cNvPr>
          <p:cNvSpPr>
            <a:spLocks noGrp="1"/>
          </p:cNvSpPr>
          <p:nvPr>
            <p:ph type="title"/>
          </p:nvPr>
        </p:nvSpPr>
        <p:spPr/>
        <p:txBody>
          <a:bodyPr/>
          <a:lstStyle/>
          <a:p>
            <a:r>
              <a:rPr lang="en-US" dirty="0"/>
              <a:t>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0FB814-41CB-00EA-6E39-561E27963C48}"/>
                  </a:ext>
                </a:extLst>
              </p:cNvPr>
              <p:cNvSpPr>
                <a:spLocks noGrp="1"/>
              </p:cNvSpPr>
              <p:nvPr>
                <p:ph idx="1"/>
              </p:nvPr>
            </p:nvSpPr>
            <p:spPr>
              <a:xfrm>
                <a:off x="838200" y="1560512"/>
                <a:ext cx="10515600" cy="4351338"/>
              </a:xfrm>
            </p:spPr>
            <p:txBody>
              <a:bodyPr>
                <a:normAutofit fontScale="85000" lnSpcReduction="20000"/>
              </a:bodyPr>
              <a:lstStyle/>
              <a:p>
                <a:r>
                  <a:rPr lang="en-IN" b="1" dirty="0"/>
                  <a:t>Multiple Regression Model</a:t>
                </a:r>
              </a:p>
              <a:p>
                <a:r>
                  <a:rPr lang="en-IN" dirty="0"/>
                  <a:t>General form:</a:t>
                </a:r>
              </a:p>
              <a:p>
                <a14:m>
                  <m:oMath xmlns:m="http://schemas.openxmlformats.org/officeDocument/2006/math">
                    <m:r>
                      <a:rPr lang="en-IN" i="1">
                        <a:latin typeface="Cambria Math" panose="02040503050406030204" pitchFamily="18" charset="0"/>
                      </a:rPr>
                      <m:t>𝑌</m:t>
                    </m:r>
                    <m:r>
                      <a:rPr lang="en-IN">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0</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1</m:t>
                        </m:r>
                      </m:sub>
                    </m:sSub>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2</m:t>
                        </m:r>
                      </m:sub>
                    </m:sSub>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2</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i="1">
                            <a:latin typeface="Cambria Math" panose="02040503050406030204" pitchFamily="18" charset="0"/>
                          </a:rPr>
                          <m:t>𝑝</m:t>
                        </m:r>
                      </m:sub>
                    </m:sSub>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i="1">
                            <a:latin typeface="Cambria Math" panose="02040503050406030204" pitchFamily="18" charset="0"/>
                          </a:rPr>
                          <m:t>𝑝</m:t>
                        </m:r>
                      </m:sub>
                    </m:sSub>
                    <m:r>
                      <a:rPr lang="ar-AE">
                        <a:latin typeface="Cambria Math" panose="02040503050406030204" pitchFamily="18" charset="0"/>
                      </a:rPr>
                      <m:t>+</m:t>
                    </m:r>
                    <m:r>
                      <a:rPr lang="ar-AE" i="1">
                        <a:latin typeface="Cambria Math" panose="02040503050406030204" pitchFamily="18" charset="0"/>
                      </a:rPr>
                      <m:t>𝜖</m:t>
                    </m:r>
                  </m:oMath>
                </a14:m>
                <a:endParaRPr lang="ar-AE" dirty="0"/>
              </a:p>
              <a:p>
                <a:r>
                  <a:rPr lang="en-IN" dirty="0"/>
                  <a:t>Where:</a:t>
                </a:r>
              </a:p>
              <a:p>
                <a:pPr lvl="1"/>
                <a14:m>
                  <m:oMath xmlns:m="http://schemas.openxmlformats.org/officeDocument/2006/math">
                    <m:r>
                      <a:rPr lang="en-IN" i="1">
                        <a:latin typeface="Cambria Math" panose="02040503050406030204" pitchFamily="18" charset="0"/>
                      </a:rPr>
                      <m:t>𝑌</m:t>
                    </m:r>
                  </m:oMath>
                </a14:m>
                <a:r>
                  <a:rPr lang="en-IN" dirty="0"/>
                  <a:t>= target (house price)</a:t>
                </a:r>
              </a:p>
              <a:p>
                <a:pPr lvl="1"/>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2</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i="1">
                            <a:latin typeface="Cambria Math" panose="02040503050406030204" pitchFamily="18" charset="0"/>
                          </a:rPr>
                          <m:t>𝑝</m:t>
                        </m:r>
                      </m:sub>
                    </m:sSub>
                  </m:oMath>
                </a14:m>
                <a:r>
                  <a:rPr lang="ar-AE" dirty="0"/>
                  <a:t>= </a:t>
                </a:r>
                <a:r>
                  <a:rPr lang="en-IN" dirty="0"/>
                  <a:t>predictors (size, location, bedrooms, etc.)</a:t>
                </a:r>
              </a:p>
              <a:p>
                <a:pPr lvl="1"/>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i="1">
                            <a:latin typeface="Cambria Math" panose="02040503050406030204" pitchFamily="18" charset="0"/>
                          </a:rPr>
                          <m:t>𝑖</m:t>
                        </m:r>
                      </m:sub>
                    </m:sSub>
                  </m:oMath>
                </a14:m>
                <a:r>
                  <a:rPr lang="ar-AE" dirty="0"/>
                  <a:t>= </a:t>
                </a:r>
                <a:r>
                  <a:rPr lang="en-IN" dirty="0"/>
                  <a:t>coefficients</a:t>
                </a:r>
              </a:p>
              <a:p>
                <a:r>
                  <a:rPr lang="en-US" dirty="0"/>
                  <a:t>Used to describe relationship between a response Y and a set of variables,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2</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i="1">
                            <a:latin typeface="Cambria Math" panose="02040503050406030204" pitchFamily="18" charset="0"/>
                          </a:rPr>
                          <m:t>𝑝</m:t>
                        </m:r>
                      </m:sub>
                    </m:sSub>
                  </m:oMath>
                </a14:m>
                <a:endParaRPr lang="en-US" dirty="0"/>
              </a:p>
              <a:p>
                <a:r>
                  <a:rPr lang="en-US" dirty="0"/>
                  <a:t>Estimating regression coefficients</a:t>
                </a:r>
                <a:br>
                  <a:rPr lang="en-US" dirty="0"/>
                </a:br>
                <a:r>
                  <a:rPr lang="en-US" dirty="0"/>
                  <a:t>	</a:t>
                </a:r>
              </a:p>
              <a:p>
                <a:pPr marL="0" indent="0">
                  <a:buNone/>
                </a:pPr>
                <a:r>
                  <a:rPr lang="en-IN" dirty="0"/>
                  <a:t>	Use </a:t>
                </a:r>
                <a:r>
                  <a:rPr lang="en-IN" b="1" dirty="0"/>
                  <a:t>least squares</a:t>
                </a:r>
                <a:r>
                  <a:rPr lang="en-IN" dirty="0"/>
                  <a:t> to minimize Residual Sum of Squares (RSS):</a:t>
                </a:r>
              </a:p>
              <a:p>
                <a:endParaRPr lang="en-IN"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30FB814-41CB-00EA-6E39-561E27963C48}"/>
                  </a:ext>
                </a:extLst>
              </p:cNvPr>
              <p:cNvSpPr>
                <a:spLocks noGrp="1" noRot="1" noChangeAspect="1" noMove="1" noResize="1" noEditPoints="1" noAdjustHandles="1" noChangeArrowheads="1" noChangeShapeType="1" noTextEdit="1"/>
              </p:cNvSpPr>
              <p:nvPr>
                <p:ph idx="1"/>
              </p:nvPr>
            </p:nvSpPr>
            <p:spPr>
              <a:xfrm>
                <a:off x="838200" y="1560512"/>
                <a:ext cx="10515600" cy="4351338"/>
              </a:xfrm>
              <a:blipFill>
                <a:blip r:embed="rId3"/>
                <a:stretch>
                  <a:fillRect l="-844" t="-319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0309801-82C3-62F0-F35E-A6C93EA9EA1E}"/>
              </a:ext>
            </a:extLst>
          </p:cNvPr>
          <p:cNvPicPr>
            <a:picLocks noChangeAspect="1"/>
          </p:cNvPicPr>
          <p:nvPr/>
        </p:nvPicPr>
        <p:blipFill>
          <a:blip r:embed="rId4"/>
          <a:stretch>
            <a:fillRect/>
          </a:stretch>
        </p:blipFill>
        <p:spPr>
          <a:xfrm>
            <a:off x="2603500" y="5911850"/>
            <a:ext cx="6985000" cy="800100"/>
          </a:xfrm>
          <a:prstGeom prst="rect">
            <a:avLst/>
          </a:prstGeom>
        </p:spPr>
      </p:pic>
    </p:spTree>
    <p:extLst>
      <p:ext uri="{BB962C8B-B14F-4D97-AF65-F5344CB8AC3E}">
        <p14:creationId xmlns:p14="http://schemas.microsoft.com/office/powerpoint/2010/main" val="1185855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E6261-29C2-EFCF-8C44-805C1DEF3BBE}"/>
              </a:ext>
            </a:extLst>
          </p:cNvPr>
          <p:cNvSpPr>
            <a:spLocks noGrp="1"/>
          </p:cNvSpPr>
          <p:nvPr>
            <p:ph type="title"/>
          </p:nvPr>
        </p:nvSpPr>
        <p:spPr>
          <a:xfrm>
            <a:off x="838200" y="365125"/>
            <a:ext cx="11353800" cy="1325563"/>
          </a:xfrm>
        </p:spPr>
        <p:txBody>
          <a:bodyPr/>
          <a:lstStyle/>
          <a:p>
            <a:r>
              <a:rPr lang="en-IN" dirty="0"/>
              <a:t>Types of Problematic Data in Machine Learning</a:t>
            </a:r>
            <a:endParaRPr lang="en-US" dirty="0"/>
          </a:p>
        </p:txBody>
      </p:sp>
      <p:sp>
        <p:nvSpPr>
          <p:cNvPr id="3" name="Content Placeholder 2">
            <a:extLst>
              <a:ext uri="{FF2B5EF4-FFF2-40B4-BE49-F238E27FC236}">
                <a16:creationId xmlns:a16="http://schemas.microsoft.com/office/drawing/2014/main" id="{92D94A04-018A-1CD8-24FB-C12916AA58A1}"/>
              </a:ext>
            </a:extLst>
          </p:cNvPr>
          <p:cNvSpPr>
            <a:spLocks noGrp="1"/>
          </p:cNvSpPr>
          <p:nvPr>
            <p:ph idx="1"/>
          </p:nvPr>
        </p:nvSpPr>
        <p:spPr/>
        <p:txBody>
          <a:bodyPr/>
          <a:lstStyle/>
          <a:p>
            <a:pPr marL="514350" indent="-514350">
              <a:buFont typeface="+mj-lt"/>
              <a:buAutoNum type="arabicPeriod"/>
            </a:pPr>
            <a:r>
              <a:rPr lang="en-US" dirty="0"/>
              <a:t>Missing values/Incomplete Data</a:t>
            </a:r>
          </a:p>
          <a:p>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4E6FCC61-A304-03B8-E272-31B966D643EF}"/>
              </a:ext>
            </a:extLst>
          </p:cNvPr>
          <p:cNvGraphicFramePr>
            <a:graphicFrameLocks noGrp="1"/>
          </p:cNvGraphicFramePr>
          <p:nvPr/>
        </p:nvGraphicFramePr>
        <p:xfrm>
          <a:off x="838200" y="2426822"/>
          <a:ext cx="10515600" cy="2004356"/>
        </p:xfrm>
        <a:graphic>
          <a:graphicData uri="http://schemas.openxmlformats.org/drawingml/2006/table">
            <a:tbl>
              <a:tblPr/>
              <a:tblGrid>
                <a:gridCol w="2628900">
                  <a:extLst>
                    <a:ext uri="{9D8B030D-6E8A-4147-A177-3AD203B41FA5}">
                      <a16:colId xmlns:a16="http://schemas.microsoft.com/office/drawing/2014/main" val="4185216402"/>
                    </a:ext>
                  </a:extLst>
                </a:gridCol>
                <a:gridCol w="2628900">
                  <a:extLst>
                    <a:ext uri="{9D8B030D-6E8A-4147-A177-3AD203B41FA5}">
                      <a16:colId xmlns:a16="http://schemas.microsoft.com/office/drawing/2014/main" val="3082243855"/>
                    </a:ext>
                  </a:extLst>
                </a:gridCol>
                <a:gridCol w="2628900">
                  <a:extLst>
                    <a:ext uri="{9D8B030D-6E8A-4147-A177-3AD203B41FA5}">
                      <a16:colId xmlns:a16="http://schemas.microsoft.com/office/drawing/2014/main" val="1353435699"/>
                    </a:ext>
                  </a:extLst>
                </a:gridCol>
                <a:gridCol w="2628900">
                  <a:extLst>
                    <a:ext uri="{9D8B030D-6E8A-4147-A177-3AD203B41FA5}">
                      <a16:colId xmlns:a16="http://schemas.microsoft.com/office/drawing/2014/main" val="2917353389"/>
                    </a:ext>
                  </a:extLst>
                </a:gridCol>
              </a:tblGrid>
              <a:tr h="501089">
                <a:tc>
                  <a:txBody>
                    <a:bodyPr/>
                    <a:lstStyle/>
                    <a:p>
                      <a:pPr>
                        <a:buNone/>
                      </a:pPr>
                      <a:r>
                        <a:rPr lang="en-IN"/>
                        <a:t>Name</a:t>
                      </a:r>
                    </a:p>
                  </a:txBody>
                  <a:tcPr anchor="ctr">
                    <a:lnL>
                      <a:noFill/>
                    </a:lnL>
                    <a:lnR>
                      <a:noFill/>
                    </a:lnR>
                    <a:lnT>
                      <a:noFill/>
                    </a:lnT>
                    <a:lnB>
                      <a:noFill/>
                    </a:lnB>
                    <a:noFill/>
                  </a:tcPr>
                </a:tc>
                <a:tc>
                  <a:txBody>
                    <a:bodyPr/>
                    <a:lstStyle/>
                    <a:p>
                      <a:pPr>
                        <a:buNone/>
                      </a:pPr>
                      <a:r>
                        <a:rPr lang="en-IN"/>
                        <a:t>Age</a:t>
                      </a:r>
                    </a:p>
                  </a:txBody>
                  <a:tcPr anchor="ctr">
                    <a:lnL>
                      <a:noFill/>
                    </a:lnL>
                    <a:lnR>
                      <a:noFill/>
                    </a:lnR>
                    <a:lnT>
                      <a:noFill/>
                    </a:lnT>
                    <a:lnB>
                      <a:noFill/>
                    </a:lnB>
                    <a:noFill/>
                  </a:tcPr>
                </a:tc>
                <a:tc>
                  <a:txBody>
                    <a:bodyPr/>
                    <a:lstStyle/>
                    <a:p>
                      <a:pPr>
                        <a:buNone/>
                      </a:pPr>
                      <a:r>
                        <a:rPr lang="en-IN" dirty="0"/>
                        <a:t>Gender</a:t>
                      </a:r>
                    </a:p>
                  </a:txBody>
                  <a:tcPr anchor="ctr">
                    <a:lnL>
                      <a:noFill/>
                    </a:lnL>
                    <a:lnR>
                      <a:noFill/>
                    </a:lnR>
                    <a:lnT>
                      <a:noFill/>
                    </a:lnT>
                    <a:lnB>
                      <a:noFill/>
                    </a:lnB>
                    <a:noFill/>
                  </a:tcPr>
                </a:tc>
                <a:tc>
                  <a:txBody>
                    <a:bodyPr/>
                    <a:lstStyle/>
                    <a:p>
                      <a:pPr>
                        <a:buNone/>
                      </a:pPr>
                      <a:r>
                        <a:rPr lang="en-IN"/>
                        <a:t>Marks</a:t>
                      </a:r>
                    </a:p>
                  </a:txBody>
                  <a:tcPr anchor="ctr">
                    <a:lnL>
                      <a:noFill/>
                    </a:lnL>
                    <a:lnR>
                      <a:noFill/>
                    </a:lnR>
                    <a:lnT>
                      <a:noFill/>
                    </a:lnT>
                    <a:lnB>
                      <a:noFill/>
                    </a:lnB>
                    <a:noFill/>
                  </a:tcPr>
                </a:tc>
                <a:extLst>
                  <a:ext uri="{0D108BD9-81ED-4DB2-BD59-A6C34878D82A}">
                    <a16:rowId xmlns:a16="http://schemas.microsoft.com/office/drawing/2014/main" val="1394502435"/>
                  </a:ext>
                </a:extLst>
              </a:tr>
              <a:tr h="501089">
                <a:tc>
                  <a:txBody>
                    <a:bodyPr/>
                    <a:lstStyle/>
                    <a:p>
                      <a:pPr>
                        <a:buNone/>
                      </a:pPr>
                      <a:r>
                        <a:rPr lang="en-IN" dirty="0"/>
                        <a:t>Rohan</a:t>
                      </a:r>
                    </a:p>
                  </a:txBody>
                  <a:tcPr anchor="ctr">
                    <a:lnL>
                      <a:noFill/>
                    </a:lnL>
                    <a:lnR>
                      <a:noFill/>
                    </a:lnR>
                    <a:lnT>
                      <a:noFill/>
                    </a:lnT>
                    <a:lnB>
                      <a:noFill/>
                    </a:lnB>
                    <a:noFill/>
                  </a:tcPr>
                </a:tc>
                <a:tc>
                  <a:txBody>
                    <a:bodyPr/>
                    <a:lstStyle/>
                    <a:p>
                      <a:pPr>
                        <a:buNone/>
                      </a:pPr>
                      <a:r>
                        <a:rPr lang="en-IN"/>
                        <a:t>20</a:t>
                      </a:r>
                    </a:p>
                  </a:txBody>
                  <a:tcPr anchor="ctr">
                    <a:lnL>
                      <a:noFill/>
                    </a:lnL>
                    <a:lnR>
                      <a:noFill/>
                    </a:lnR>
                    <a:lnT>
                      <a:noFill/>
                    </a:lnT>
                    <a:lnB>
                      <a:noFill/>
                    </a:lnB>
                    <a:noFill/>
                  </a:tcPr>
                </a:tc>
                <a:tc>
                  <a:txBody>
                    <a:bodyPr/>
                    <a:lstStyle/>
                    <a:p>
                      <a:pPr>
                        <a:buNone/>
                      </a:pPr>
                      <a:r>
                        <a:rPr lang="en-IN" dirty="0"/>
                        <a:t>M</a:t>
                      </a:r>
                    </a:p>
                  </a:txBody>
                  <a:tcPr anchor="ctr">
                    <a:lnL>
                      <a:noFill/>
                    </a:lnL>
                    <a:lnR>
                      <a:noFill/>
                    </a:lnR>
                    <a:lnT>
                      <a:noFill/>
                    </a:lnT>
                    <a:lnB>
                      <a:noFill/>
                    </a:lnB>
                    <a:noFill/>
                  </a:tcPr>
                </a:tc>
                <a:tc>
                  <a:txBody>
                    <a:bodyPr/>
                    <a:lstStyle/>
                    <a:p>
                      <a:pPr>
                        <a:buNone/>
                      </a:pPr>
                      <a:r>
                        <a:rPr lang="en-IN"/>
                        <a:t>85</a:t>
                      </a:r>
                    </a:p>
                  </a:txBody>
                  <a:tcPr anchor="ctr">
                    <a:lnL>
                      <a:noFill/>
                    </a:lnL>
                    <a:lnR>
                      <a:noFill/>
                    </a:lnR>
                    <a:lnT>
                      <a:noFill/>
                    </a:lnT>
                    <a:lnB>
                      <a:noFill/>
                    </a:lnB>
                    <a:noFill/>
                  </a:tcPr>
                </a:tc>
                <a:extLst>
                  <a:ext uri="{0D108BD9-81ED-4DB2-BD59-A6C34878D82A}">
                    <a16:rowId xmlns:a16="http://schemas.microsoft.com/office/drawing/2014/main" val="4070814041"/>
                  </a:ext>
                </a:extLst>
              </a:tr>
              <a:tr h="501089">
                <a:tc>
                  <a:txBody>
                    <a:bodyPr/>
                    <a:lstStyle/>
                    <a:p>
                      <a:pPr>
                        <a:buNone/>
                      </a:pPr>
                      <a:r>
                        <a:rPr lang="en-IN"/>
                        <a:t>Anita</a:t>
                      </a:r>
                    </a:p>
                  </a:txBody>
                  <a:tcPr anchor="ctr">
                    <a:lnL>
                      <a:noFill/>
                    </a:lnL>
                    <a:lnR>
                      <a:noFill/>
                    </a:lnR>
                    <a:lnT>
                      <a:noFill/>
                    </a:lnT>
                    <a:lnB>
                      <a:noFill/>
                    </a:lnB>
                    <a:noFill/>
                  </a:tcPr>
                </a:tc>
                <a:tc>
                  <a:txBody>
                    <a:bodyPr/>
                    <a:lstStyle/>
                    <a:p>
                      <a:pPr>
                        <a:buNone/>
                      </a:pPr>
                      <a:r>
                        <a:rPr lang="en-IN"/>
                        <a:t>NaN</a:t>
                      </a:r>
                    </a:p>
                  </a:txBody>
                  <a:tcPr anchor="ctr">
                    <a:lnL>
                      <a:noFill/>
                    </a:lnL>
                    <a:lnR>
                      <a:noFill/>
                    </a:lnR>
                    <a:lnT>
                      <a:noFill/>
                    </a:lnT>
                    <a:lnB>
                      <a:noFill/>
                    </a:lnB>
                    <a:noFill/>
                  </a:tcPr>
                </a:tc>
                <a:tc>
                  <a:txBody>
                    <a:bodyPr/>
                    <a:lstStyle/>
                    <a:p>
                      <a:pPr>
                        <a:buNone/>
                      </a:pPr>
                      <a:r>
                        <a:rPr lang="en-IN"/>
                        <a:t>F</a:t>
                      </a:r>
                    </a:p>
                  </a:txBody>
                  <a:tcPr anchor="ctr">
                    <a:lnL>
                      <a:noFill/>
                    </a:lnL>
                    <a:lnR>
                      <a:noFill/>
                    </a:lnR>
                    <a:lnT>
                      <a:noFill/>
                    </a:lnT>
                    <a:lnB>
                      <a:noFill/>
                    </a:lnB>
                    <a:noFill/>
                  </a:tcPr>
                </a:tc>
                <a:tc>
                  <a:txBody>
                    <a:bodyPr/>
                    <a:lstStyle/>
                    <a:p>
                      <a:pPr>
                        <a:buNone/>
                      </a:pPr>
                      <a:r>
                        <a:rPr lang="en-IN" dirty="0"/>
                        <a:t>90</a:t>
                      </a:r>
                    </a:p>
                  </a:txBody>
                  <a:tcPr anchor="ctr">
                    <a:lnL>
                      <a:noFill/>
                    </a:lnL>
                    <a:lnR>
                      <a:noFill/>
                    </a:lnR>
                    <a:lnT>
                      <a:noFill/>
                    </a:lnT>
                    <a:lnB>
                      <a:noFill/>
                    </a:lnB>
                    <a:noFill/>
                  </a:tcPr>
                </a:tc>
                <a:extLst>
                  <a:ext uri="{0D108BD9-81ED-4DB2-BD59-A6C34878D82A}">
                    <a16:rowId xmlns:a16="http://schemas.microsoft.com/office/drawing/2014/main" val="3717687279"/>
                  </a:ext>
                </a:extLst>
              </a:tr>
              <a:tr h="501089">
                <a:tc>
                  <a:txBody>
                    <a:bodyPr/>
                    <a:lstStyle/>
                    <a:p>
                      <a:pPr>
                        <a:buNone/>
                      </a:pPr>
                      <a:r>
                        <a:rPr lang="en-IN"/>
                        <a:t>Meena</a:t>
                      </a:r>
                    </a:p>
                  </a:txBody>
                  <a:tcPr anchor="ctr">
                    <a:lnL>
                      <a:noFill/>
                    </a:lnL>
                    <a:lnR>
                      <a:noFill/>
                    </a:lnR>
                    <a:lnT>
                      <a:noFill/>
                    </a:lnT>
                    <a:lnB>
                      <a:noFill/>
                    </a:lnB>
                    <a:noFill/>
                  </a:tcPr>
                </a:tc>
                <a:tc>
                  <a:txBody>
                    <a:bodyPr/>
                    <a:lstStyle/>
                    <a:p>
                      <a:pPr>
                        <a:buNone/>
                      </a:pPr>
                      <a:r>
                        <a:rPr lang="en-IN"/>
                        <a:t>22</a:t>
                      </a:r>
                    </a:p>
                  </a:txBody>
                  <a:tcPr anchor="ctr">
                    <a:lnL>
                      <a:noFill/>
                    </a:lnL>
                    <a:lnR>
                      <a:noFill/>
                    </a:lnR>
                    <a:lnT>
                      <a:noFill/>
                    </a:lnT>
                    <a:lnB>
                      <a:noFill/>
                    </a:lnB>
                    <a:noFill/>
                  </a:tcPr>
                </a:tc>
                <a:tc>
                  <a:txBody>
                    <a:bodyPr/>
                    <a:lstStyle/>
                    <a:p>
                      <a:pPr>
                        <a:buNone/>
                      </a:pPr>
                      <a:r>
                        <a:rPr lang="en-IN"/>
                        <a:t>F</a:t>
                      </a:r>
                    </a:p>
                  </a:txBody>
                  <a:tcPr anchor="ctr">
                    <a:lnL>
                      <a:noFill/>
                    </a:lnL>
                    <a:lnR>
                      <a:noFill/>
                    </a:lnR>
                    <a:lnT>
                      <a:noFill/>
                    </a:lnT>
                    <a:lnB>
                      <a:noFill/>
                    </a:lnB>
                    <a:noFill/>
                  </a:tcPr>
                </a:tc>
                <a:tc>
                  <a:txBody>
                    <a:bodyPr/>
                    <a:lstStyle/>
                    <a:p>
                      <a:pPr>
                        <a:buNone/>
                      </a:pPr>
                      <a:r>
                        <a:rPr lang="en-IN" dirty="0" err="1"/>
                        <a:t>NaN</a:t>
                      </a:r>
                      <a:endParaRPr lang="en-IN" dirty="0"/>
                    </a:p>
                  </a:txBody>
                  <a:tcPr anchor="ctr">
                    <a:lnL>
                      <a:noFill/>
                    </a:lnL>
                    <a:lnR>
                      <a:noFill/>
                    </a:lnR>
                    <a:lnT>
                      <a:noFill/>
                    </a:lnT>
                    <a:lnB>
                      <a:noFill/>
                    </a:lnB>
                    <a:noFill/>
                  </a:tcPr>
                </a:tc>
                <a:extLst>
                  <a:ext uri="{0D108BD9-81ED-4DB2-BD59-A6C34878D82A}">
                    <a16:rowId xmlns:a16="http://schemas.microsoft.com/office/drawing/2014/main" val="949760503"/>
                  </a:ext>
                </a:extLst>
              </a:tr>
            </a:tbl>
          </a:graphicData>
        </a:graphic>
      </p:graphicFrame>
      <p:sp>
        <p:nvSpPr>
          <p:cNvPr id="5" name="Rectangle 1">
            <a:extLst>
              <a:ext uri="{FF2B5EF4-FFF2-40B4-BE49-F238E27FC236}">
                <a16:creationId xmlns:a16="http://schemas.microsoft.com/office/drawing/2014/main" id="{ED560C10-C508-5937-F87C-A99DDAAA02D5}"/>
              </a:ext>
            </a:extLst>
          </p:cNvPr>
          <p:cNvSpPr>
            <a:spLocks noChangeArrowheads="1"/>
          </p:cNvSpPr>
          <p:nvPr/>
        </p:nvSpPr>
        <p:spPr bwMode="auto">
          <a:xfrm>
            <a:off x="838200" y="4379461"/>
            <a:ext cx="69301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Missing values in </a:t>
            </a:r>
            <a:r>
              <a:rPr kumimoji="0" lang="en-US" altLang="en-US" sz="1800" b="0" i="1" u="none" strike="noStrike" cap="none" normalizeH="0" baseline="0" dirty="0">
                <a:ln>
                  <a:noFill/>
                </a:ln>
                <a:solidFill>
                  <a:schemeClr val="tx1"/>
                </a:solidFill>
                <a:effectLst/>
                <a:latin typeface="Arial" panose="020B0604020202020204" pitchFamily="34" charset="0"/>
              </a:rPr>
              <a:t>Age</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0" i="1" u="none" strike="noStrike" cap="none" normalizeH="0" baseline="0" dirty="0">
                <a:ln>
                  <a:noFill/>
                </a:ln>
                <a:solidFill>
                  <a:schemeClr val="tx1"/>
                </a:solidFill>
                <a:effectLst/>
                <a:latin typeface="Arial" panose="020B0604020202020204" pitchFamily="34" charset="0"/>
              </a:rPr>
              <a:t>Marks</a:t>
            </a:r>
            <a:r>
              <a:rPr kumimoji="0" lang="en-US" altLang="en-US" sz="1800" b="0" i="0" u="none" strike="noStrike" cap="none" normalizeH="0" baseline="0" dirty="0">
                <a:ln>
                  <a:noFill/>
                </a:ln>
                <a:solidFill>
                  <a:schemeClr val="tx1"/>
                </a:solidFill>
                <a:effectLst/>
                <a:latin typeface="Arial" panose="020B0604020202020204" pitchFamily="34" charset="0"/>
              </a:rPr>
              <a:t> make the dataset incomplete.</a:t>
            </a:r>
          </a:p>
        </p:txBody>
      </p:sp>
    </p:spTree>
    <p:extLst>
      <p:ext uri="{BB962C8B-B14F-4D97-AF65-F5344CB8AC3E}">
        <p14:creationId xmlns:p14="http://schemas.microsoft.com/office/powerpoint/2010/main" val="31489781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F6AA6-6020-170D-1CA4-083C2665842A}"/>
              </a:ext>
            </a:extLst>
          </p:cNvPr>
          <p:cNvSpPr>
            <a:spLocks noGrp="1"/>
          </p:cNvSpPr>
          <p:nvPr>
            <p:ph type="title"/>
          </p:nvPr>
        </p:nvSpPr>
        <p:spPr/>
        <p:txBody>
          <a:bodyPr/>
          <a:lstStyle/>
          <a:p>
            <a:r>
              <a:rPr lang="en-US" dirty="0"/>
              <a:t>Feature or variable selection</a:t>
            </a:r>
          </a:p>
        </p:txBody>
      </p:sp>
      <p:sp>
        <p:nvSpPr>
          <p:cNvPr id="3" name="Content Placeholder 2">
            <a:extLst>
              <a:ext uri="{FF2B5EF4-FFF2-40B4-BE49-F238E27FC236}">
                <a16:creationId xmlns:a16="http://schemas.microsoft.com/office/drawing/2014/main" id="{85B43867-0A2E-6D99-E955-723D3E525FEF}"/>
              </a:ext>
            </a:extLst>
          </p:cNvPr>
          <p:cNvSpPr>
            <a:spLocks noGrp="1"/>
          </p:cNvSpPr>
          <p:nvPr>
            <p:ph idx="1"/>
          </p:nvPr>
        </p:nvSpPr>
        <p:spPr/>
        <p:txBody>
          <a:bodyPr/>
          <a:lstStyle/>
          <a:p>
            <a:r>
              <a:rPr lang="en-IN" dirty="0"/>
              <a:t>Process of selecting the </a:t>
            </a:r>
            <a:r>
              <a:rPr lang="en-IN" b="1" dirty="0"/>
              <a:t>most relevant features</a:t>
            </a:r>
            <a:r>
              <a:rPr lang="en-IN" dirty="0"/>
              <a:t> for building the model, and </a:t>
            </a:r>
            <a:r>
              <a:rPr lang="en-IN" b="1" dirty="0"/>
              <a:t>discarding irrelevant or redundant ones</a:t>
            </a:r>
            <a:r>
              <a:rPr lang="en-IN" dirty="0"/>
              <a:t>.</a:t>
            </a:r>
          </a:p>
          <a:p>
            <a:r>
              <a:rPr lang="en-US" dirty="0"/>
              <a:t>Including irrelevant variables leads to unnecessary complexity in the resulting model.</a:t>
            </a:r>
          </a:p>
          <a:p>
            <a:r>
              <a:rPr lang="en-IN" dirty="0"/>
              <a:t>Reduces overfitting, improves accuracy, speeds up computation.</a:t>
            </a:r>
          </a:p>
          <a:p>
            <a:r>
              <a:rPr lang="en-IN" dirty="0"/>
              <a:t>Subset of features is expected to give better results than full set.</a:t>
            </a:r>
          </a:p>
        </p:txBody>
      </p:sp>
    </p:spTree>
    <p:extLst>
      <p:ext uri="{BB962C8B-B14F-4D97-AF65-F5344CB8AC3E}">
        <p14:creationId xmlns:p14="http://schemas.microsoft.com/office/powerpoint/2010/main" val="3834266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30B13-8A46-93BF-D179-461AAFA077BD}"/>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69E54A-C1FA-ACF0-CD6E-020991DC4EE5}"/>
                  </a:ext>
                </a:extLst>
              </p:cNvPr>
              <p:cNvSpPr>
                <a:spLocks noGrp="1"/>
              </p:cNvSpPr>
              <p:nvPr>
                <p:ph idx="1"/>
              </p:nvPr>
            </p:nvSpPr>
            <p:spPr/>
            <p:txBody>
              <a:bodyPr>
                <a:normAutofit fontScale="62500" lnSpcReduction="20000"/>
              </a:bodyPr>
              <a:lstStyle/>
              <a:p>
                <a:r>
                  <a:rPr lang="en-IN" dirty="0"/>
                  <a:t>Suppose we have predictors:</a:t>
                </a:r>
              </a:p>
              <a:p>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1</m:t>
                        </m:r>
                      </m:sub>
                    </m:sSub>
                  </m:oMath>
                </a14:m>
                <a:r>
                  <a:rPr lang="ar-AE" dirty="0"/>
                  <a:t>: </a:t>
                </a:r>
                <a:r>
                  <a:rPr lang="en-IN" dirty="0"/>
                  <a:t>Size (</a:t>
                </a:r>
                <a:r>
                  <a:rPr lang="en-IN" dirty="0" err="1"/>
                  <a:t>sq</a:t>
                </a:r>
                <a:r>
                  <a:rPr lang="en-IN" dirty="0"/>
                  <a:t> ft) ✅</a:t>
                </a:r>
              </a:p>
              <a:p>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2</m:t>
                        </m:r>
                      </m:sub>
                    </m:sSub>
                  </m:oMath>
                </a14:m>
                <a:r>
                  <a:rPr lang="ar-AE" dirty="0"/>
                  <a:t>: </a:t>
                </a:r>
                <a:r>
                  <a:rPr lang="en-IN" dirty="0"/>
                  <a:t>Location Score ✅</a:t>
                </a:r>
              </a:p>
              <a:p>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3</m:t>
                        </m:r>
                      </m:sub>
                    </m:sSub>
                  </m:oMath>
                </a14:m>
                <a:r>
                  <a:rPr lang="ar-AE" dirty="0"/>
                  <a:t>: </a:t>
                </a:r>
                <a:r>
                  <a:rPr lang="en-IN" dirty="0"/>
                  <a:t>Number of Bedrooms ✅</a:t>
                </a:r>
              </a:p>
              <a:p>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4</m:t>
                        </m:r>
                      </m:sub>
                    </m:sSub>
                  </m:oMath>
                </a14:m>
                <a:r>
                  <a:rPr lang="ar-AE" dirty="0"/>
                  <a:t>: </a:t>
                </a:r>
                <a:r>
                  <a:rPr lang="en-IN" dirty="0"/>
                  <a:t>Door </a:t>
                </a:r>
                <a:r>
                  <a:rPr lang="en-IN" dirty="0" err="1"/>
                  <a:t>Color</a:t>
                </a:r>
                <a:r>
                  <a:rPr lang="en-IN" dirty="0"/>
                  <a:t> ❌ (irrelevant)</a:t>
                </a:r>
              </a:p>
              <a:p>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5</m:t>
                        </m:r>
                      </m:sub>
                    </m:sSub>
                  </m:oMath>
                </a14:m>
                <a:r>
                  <a:rPr lang="ar-AE" dirty="0"/>
                  <a:t>: </a:t>
                </a:r>
                <a:r>
                  <a:rPr lang="en-IN" dirty="0"/>
                  <a:t>Street Name ❌ (irrelevant)</a:t>
                </a:r>
              </a:p>
              <a:p>
                <a:r>
                  <a:rPr lang="en-IN" b="1" dirty="0"/>
                  <a:t>Case A: Without Feature Selection</a:t>
                </a:r>
              </a:p>
              <a:p>
                <a14:m>
                  <m:oMath xmlns:m="http://schemas.openxmlformats.org/officeDocument/2006/math">
                    <m:r>
                      <a:rPr lang="en-IN" i="1">
                        <a:latin typeface="Cambria Math" panose="02040503050406030204" pitchFamily="18" charset="0"/>
                      </a:rPr>
                      <m:t>𝑃𝑟𝑖𝑐𝑒</m:t>
                    </m:r>
                    <m:r>
                      <a:rPr lang="en-IN">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0</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1</m:t>
                        </m:r>
                      </m:sub>
                    </m:sSub>
                    <m:r>
                      <a:rPr lang="ar-AE">
                        <a:latin typeface="Cambria Math" panose="02040503050406030204" pitchFamily="18" charset="0"/>
                      </a:rPr>
                      <m:t>⋅</m:t>
                    </m:r>
                    <m:r>
                      <a:rPr lang="ar-AE" i="1">
                        <a:latin typeface="Cambria Math" panose="02040503050406030204" pitchFamily="18" charset="0"/>
                      </a:rPr>
                      <m:t>𝑆𝑖𝑧𝑒</m:t>
                    </m:r>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2</m:t>
                        </m:r>
                      </m:sub>
                    </m:sSub>
                    <m:r>
                      <a:rPr lang="ar-AE">
                        <a:latin typeface="Cambria Math" panose="02040503050406030204" pitchFamily="18" charset="0"/>
                      </a:rPr>
                      <m:t>⋅</m:t>
                    </m:r>
                    <m:r>
                      <a:rPr lang="ar-AE" i="1">
                        <a:latin typeface="Cambria Math" panose="02040503050406030204" pitchFamily="18" charset="0"/>
                      </a:rPr>
                      <m:t>𝐿𝑜𝑐𝑎𝑡𝑖𝑜𝑛</m:t>
                    </m:r>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3</m:t>
                        </m:r>
                      </m:sub>
                    </m:sSub>
                    <m:r>
                      <a:rPr lang="ar-AE">
                        <a:latin typeface="Cambria Math" panose="02040503050406030204" pitchFamily="18" charset="0"/>
                      </a:rPr>
                      <m:t>⋅</m:t>
                    </m:r>
                    <m:r>
                      <a:rPr lang="ar-AE" i="1">
                        <a:latin typeface="Cambria Math" panose="02040503050406030204" pitchFamily="18" charset="0"/>
                      </a:rPr>
                      <m:t>𝐵𝑒𝑑𝑟𝑜𝑜𝑚𝑠</m:t>
                    </m:r>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4</m:t>
                        </m:r>
                      </m:sub>
                    </m:sSub>
                    <m:r>
                      <a:rPr lang="ar-AE">
                        <a:latin typeface="Cambria Math" panose="02040503050406030204" pitchFamily="18" charset="0"/>
                      </a:rPr>
                      <m:t>⋅</m:t>
                    </m:r>
                    <m:r>
                      <a:rPr lang="ar-AE" i="1">
                        <a:latin typeface="Cambria Math" panose="02040503050406030204" pitchFamily="18" charset="0"/>
                      </a:rPr>
                      <m:t>𝐷𝑜𝑜𝑟𝐶𝑜𝑙𝑜𝑟</m:t>
                    </m:r>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5</m:t>
                        </m:r>
                      </m:sub>
                    </m:sSub>
                    <m:r>
                      <a:rPr lang="ar-AE">
                        <a:latin typeface="Cambria Math" panose="02040503050406030204" pitchFamily="18" charset="0"/>
                      </a:rPr>
                      <m:t>⋅</m:t>
                    </m:r>
                    <m:r>
                      <a:rPr lang="ar-AE" i="1">
                        <a:latin typeface="Cambria Math" panose="02040503050406030204" pitchFamily="18" charset="0"/>
                      </a:rPr>
                      <m:t>𝑆𝑡𝑟𝑒𝑒𝑡𝑁𝑎𝑚𝑒</m:t>
                    </m:r>
                    <m:r>
                      <a:rPr lang="ar-AE">
                        <a:latin typeface="Cambria Math" panose="02040503050406030204" pitchFamily="18" charset="0"/>
                      </a:rPr>
                      <m:t>+</m:t>
                    </m:r>
                    <m:r>
                      <a:rPr lang="ar-AE" i="1">
                        <a:latin typeface="Cambria Math" panose="02040503050406030204" pitchFamily="18" charset="0"/>
                      </a:rPr>
                      <m:t>𝜖</m:t>
                    </m:r>
                  </m:oMath>
                </a14:m>
                <a:endParaRPr lang="ar-AE" dirty="0"/>
              </a:p>
              <a:p>
                <a:r>
                  <a:rPr lang="en-IN" dirty="0"/>
                  <a:t>Door </a:t>
                </a:r>
                <a:r>
                  <a:rPr lang="en-IN" dirty="0" err="1"/>
                  <a:t>color</a:t>
                </a:r>
                <a:r>
                  <a:rPr lang="en-IN" dirty="0"/>
                  <a:t> &amp; street name add noise → poor generalization.</a:t>
                </a:r>
              </a:p>
              <a:p>
                <a:r>
                  <a:rPr lang="en-IN" b="1" dirty="0"/>
                  <a:t>Case B: With Feature Selection</a:t>
                </a:r>
              </a:p>
              <a:p>
                <a14:m>
                  <m:oMath xmlns:m="http://schemas.openxmlformats.org/officeDocument/2006/math">
                    <m:r>
                      <a:rPr lang="en-IN" i="1">
                        <a:latin typeface="Cambria Math" panose="02040503050406030204" pitchFamily="18" charset="0"/>
                      </a:rPr>
                      <m:t>𝑃𝑟𝑖𝑐𝑒</m:t>
                    </m:r>
                    <m:r>
                      <a:rPr lang="en-IN">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0</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1</m:t>
                        </m:r>
                      </m:sub>
                    </m:sSub>
                    <m:r>
                      <a:rPr lang="ar-AE">
                        <a:latin typeface="Cambria Math" panose="02040503050406030204" pitchFamily="18" charset="0"/>
                      </a:rPr>
                      <m:t>⋅</m:t>
                    </m:r>
                    <m:r>
                      <a:rPr lang="ar-AE" i="1">
                        <a:latin typeface="Cambria Math" panose="02040503050406030204" pitchFamily="18" charset="0"/>
                      </a:rPr>
                      <m:t>𝑆𝑖𝑧𝑒</m:t>
                    </m:r>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2</m:t>
                        </m:r>
                      </m:sub>
                    </m:sSub>
                    <m:r>
                      <a:rPr lang="ar-AE">
                        <a:latin typeface="Cambria Math" panose="02040503050406030204" pitchFamily="18" charset="0"/>
                      </a:rPr>
                      <m:t>⋅</m:t>
                    </m:r>
                    <m:r>
                      <a:rPr lang="ar-AE" i="1">
                        <a:latin typeface="Cambria Math" panose="02040503050406030204" pitchFamily="18" charset="0"/>
                      </a:rPr>
                      <m:t>𝐿𝑜𝑐𝑎𝑡𝑖𝑜𝑛</m:t>
                    </m:r>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3</m:t>
                        </m:r>
                      </m:sub>
                    </m:sSub>
                    <m:r>
                      <a:rPr lang="ar-AE">
                        <a:latin typeface="Cambria Math" panose="02040503050406030204" pitchFamily="18" charset="0"/>
                      </a:rPr>
                      <m:t>⋅</m:t>
                    </m:r>
                    <m:r>
                      <a:rPr lang="ar-AE" i="1">
                        <a:latin typeface="Cambria Math" panose="02040503050406030204" pitchFamily="18" charset="0"/>
                      </a:rPr>
                      <m:t>𝐵𝑒𝑑𝑟𝑜𝑜𝑚𝑠</m:t>
                    </m:r>
                    <m:r>
                      <a:rPr lang="ar-AE">
                        <a:latin typeface="Cambria Math" panose="02040503050406030204" pitchFamily="18" charset="0"/>
                      </a:rPr>
                      <m:t>+</m:t>
                    </m:r>
                    <m:r>
                      <a:rPr lang="ar-AE" i="1">
                        <a:latin typeface="Cambria Math" panose="02040503050406030204" pitchFamily="18" charset="0"/>
                      </a:rPr>
                      <m:t>𝜖</m:t>
                    </m:r>
                  </m:oMath>
                </a14:m>
                <a:endParaRPr lang="ar-AE" dirty="0"/>
              </a:p>
              <a:p>
                <a:r>
                  <a:rPr lang="en-IN" dirty="0"/>
                  <a:t>Simpler, interpretable, more accurate.</a:t>
                </a:r>
              </a:p>
              <a:p>
                <a:endParaRPr lang="en-US" dirty="0"/>
              </a:p>
            </p:txBody>
          </p:sp>
        </mc:Choice>
        <mc:Fallback xmlns="">
          <p:sp>
            <p:nvSpPr>
              <p:cNvPr id="3" name="Content Placeholder 2">
                <a:extLst>
                  <a:ext uri="{FF2B5EF4-FFF2-40B4-BE49-F238E27FC236}">
                    <a16:creationId xmlns:a16="http://schemas.microsoft.com/office/drawing/2014/main" id="{5269E54A-C1FA-ACF0-CD6E-020991DC4EE5}"/>
                  </a:ext>
                </a:extLst>
              </p:cNvPr>
              <p:cNvSpPr>
                <a:spLocks noGrp="1" noRot="1" noChangeAspect="1" noMove="1" noResize="1" noEditPoints="1" noAdjustHandles="1" noChangeArrowheads="1" noChangeShapeType="1" noTextEdit="1"/>
              </p:cNvSpPr>
              <p:nvPr>
                <p:ph idx="1"/>
              </p:nvPr>
            </p:nvSpPr>
            <p:spPr>
              <a:blipFill>
                <a:blip r:embed="rId3"/>
                <a:stretch>
                  <a:fillRect l="-483" t="-2326"/>
                </a:stretch>
              </a:blipFill>
            </p:spPr>
            <p:txBody>
              <a:bodyPr/>
              <a:lstStyle/>
              <a:p>
                <a:r>
                  <a:rPr lang="en-US">
                    <a:noFill/>
                  </a:rPr>
                  <a:t> </a:t>
                </a:r>
              </a:p>
            </p:txBody>
          </p:sp>
        </mc:Fallback>
      </mc:AlternateContent>
    </p:spTree>
    <p:extLst>
      <p:ext uri="{BB962C8B-B14F-4D97-AF65-F5344CB8AC3E}">
        <p14:creationId xmlns:p14="http://schemas.microsoft.com/office/powerpoint/2010/main" val="1574373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8865-C0B7-B191-98C3-E0D5D8932669}"/>
              </a:ext>
            </a:extLst>
          </p:cNvPr>
          <p:cNvSpPr>
            <a:spLocks noGrp="1"/>
          </p:cNvSpPr>
          <p:nvPr>
            <p:ph type="title"/>
          </p:nvPr>
        </p:nvSpPr>
        <p:spPr/>
        <p:txBody>
          <a:bodyPr/>
          <a:lstStyle/>
          <a:p>
            <a:r>
              <a:rPr lang="en-US" dirty="0"/>
              <a:t>Importance of Feature selection</a:t>
            </a:r>
          </a:p>
        </p:txBody>
      </p:sp>
      <p:sp>
        <p:nvSpPr>
          <p:cNvPr id="3" name="Content Placeholder 2">
            <a:extLst>
              <a:ext uri="{FF2B5EF4-FFF2-40B4-BE49-F238E27FC236}">
                <a16:creationId xmlns:a16="http://schemas.microsoft.com/office/drawing/2014/main" id="{2661D5B1-CE49-2029-C8F3-41A164ECEEF2}"/>
              </a:ext>
            </a:extLst>
          </p:cNvPr>
          <p:cNvSpPr>
            <a:spLocks noGrp="1"/>
          </p:cNvSpPr>
          <p:nvPr>
            <p:ph idx="1"/>
          </p:nvPr>
        </p:nvSpPr>
        <p:spPr/>
        <p:txBody>
          <a:bodyPr>
            <a:normAutofit lnSpcReduction="10000"/>
          </a:bodyPr>
          <a:lstStyle/>
          <a:p>
            <a:r>
              <a:rPr lang="en-IN" b="1" dirty="0"/>
              <a:t>Overfitting</a:t>
            </a:r>
          </a:p>
          <a:p>
            <a:r>
              <a:rPr lang="en-IN" b="1" dirty="0"/>
              <a:t>What it means:</a:t>
            </a:r>
            <a:r>
              <a:rPr lang="en-IN" dirty="0"/>
              <a:t> The model learns noise/randomness in the training data instead of the true pattern.</a:t>
            </a:r>
          </a:p>
          <a:p>
            <a:r>
              <a:rPr lang="en-IN" b="1" dirty="0"/>
              <a:t>Cause:</a:t>
            </a:r>
            <a:r>
              <a:rPr lang="en-IN" dirty="0"/>
              <a:t> Too many irrelevant features.</a:t>
            </a:r>
          </a:p>
          <a:p>
            <a:r>
              <a:rPr lang="en-IN" b="1" dirty="0"/>
              <a:t>Effect:</a:t>
            </a:r>
            <a:r>
              <a:rPr lang="en-IN" dirty="0"/>
              <a:t> The model performs well on training data but fails on unseen test data.</a:t>
            </a:r>
          </a:p>
          <a:p>
            <a:r>
              <a:rPr lang="en-IN" b="1" dirty="0"/>
              <a:t>Example:</a:t>
            </a:r>
            <a:endParaRPr lang="en-IN" dirty="0"/>
          </a:p>
          <a:p>
            <a:pPr lvl="1"/>
            <a:r>
              <a:rPr lang="en-IN" dirty="0"/>
              <a:t>Predicting </a:t>
            </a:r>
            <a:r>
              <a:rPr lang="en-IN" b="1" dirty="0"/>
              <a:t>house price</a:t>
            </a:r>
            <a:r>
              <a:rPr lang="en-IN" dirty="0"/>
              <a:t> using size, location, bedrooms (</a:t>
            </a:r>
            <a:r>
              <a:rPr lang="en-IN" b="1" dirty="0"/>
              <a:t>good</a:t>
            </a:r>
            <a:r>
              <a:rPr lang="en-IN" dirty="0"/>
              <a:t>) + door </a:t>
            </a:r>
            <a:r>
              <a:rPr lang="en-IN" dirty="0" err="1"/>
              <a:t>color</a:t>
            </a:r>
            <a:r>
              <a:rPr lang="en-IN" dirty="0"/>
              <a:t>, street name, owner’s </a:t>
            </a:r>
            <a:r>
              <a:rPr lang="en-IN" dirty="0" err="1"/>
              <a:t>favorite</a:t>
            </a:r>
            <a:r>
              <a:rPr lang="en-IN" dirty="0"/>
              <a:t> movie (</a:t>
            </a:r>
            <a:r>
              <a:rPr lang="en-IN" b="1" dirty="0"/>
              <a:t>irrelevant</a:t>
            </a:r>
            <a:r>
              <a:rPr lang="en-IN" dirty="0"/>
              <a:t>).</a:t>
            </a:r>
          </a:p>
          <a:p>
            <a:pPr lvl="1"/>
            <a:r>
              <a:rPr lang="en-IN" dirty="0"/>
              <a:t>The model may “memorize” odd coincidences (like higher prices on streets named after trees), which won’t generalize.</a:t>
            </a:r>
          </a:p>
          <a:p>
            <a:endParaRPr lang="en-US" dirty="0"/>
          </a:p>
        </p:txBody>
      </p:sp>
    </p:spTree>
    <p:extLst>
      <p:ext uri="{BB962C8B-B14F-4D97-AF65-F5344CB8AC3E}">
        <p14:creationId xmlns:p14="http://schemas.microsoft.com/office/powerpoint/2010/main" val="2460091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93EA22-90E8-F06F-BAE6-A3EA35FA63B4}"/>
              </a:ext>
            </a:extLst>
          </p:cNvPr>
          <p:cNvSpPr>
            <a:spLocks noGrp="1"/>
          </p:cNvSpPr>
          <p:nvPr>
            <p:ph idx="1"/>
          </p:nvPr>
        </p:nvSpPr>
        <p:spPr>
          <a:xfrm>
            <a:off x="838200" y="1529790"/>
            <a:ext cx="10515600" cy="4351338"/>
          </a:xfrm>
        </p:spPr>
        <p:txBody>
          <a:bodyPr>
            <a:normAutofit fontScale="92500" lnSpcReduction="10000"/>
          </a:bodyPr>
          <a:lstStyle/>
          <a:p>
            <a:r>
              <a:rPr lang="en-IN" b="1" dirty="0"/>
              <a:t>Multicollinearity</a:t>
            </a:r>
          </a:p>
          <a:p>
            <a:r>
              <a:rPr lang="en-IN" b="1" dirty="0"/>
              <a:t>What it means:</a:t>
            </a:r>
            <a:r>
              <a:rPr lang="en-IN" dirty="0"/>
              <a:t> Two or more predictors are </a:t>
            </a:r>
            <a:r>
              <a:rPr lang="en-IN" b="1" dirty="0"/>
              <a:t>highly correlated</a:t>
            </a:r>
            <a:r>
              <a:rPr lang="en-IN" dirty="0"/>
              <a:t> with each other.</a:t>
            </a:r>
          </a:p>
          <a:p>
            <a:r>
              <a:rPr lang="en-IN" b="1" dirty="0"/>
              <a:t>Cause:</a:t>
            </a:r>
            <a:r>
              <a:rPr lang="en-IN" dirty="0"/>
              <a:t> Redundant features.</a:t>
            </a:r>
          </a:p>
          <a:p>
            <a:r>
              <a:rPr lang="en-IN" b="1" dirty="0"/>
              <a:t>Effect:</a:t>
            </a:r>
            <a:endParaRPr lang="en-IN" dirty="0"/>
          </a:p>
          <a:p>
            <a:pPr lvl="1"/>
            <a:r>
              <a:rPr lang="en-IN" dirty="0"/>
              <a:t>Model struggles to separate their effects.</a:t>
            </a:r>
          </a:p>
          <a:p>
            <a:pPr lvl="1"/>
            <a:r>
              <a:rPr lang="en-IN" dirty="0"/>
              <a:t>Coefficient estimates become unstable and can flip signs (positive/negative).</a:t>
            </a:r>
          </a:p>
          <a:p>
            <a:r>
              <a:rPr lang="en-IN" b="1" dirty="0"/>
              <a:t>Example:</a:t>
            </a:r>
            <a:endParaRPr lang="en-IN" dirty="0"/>
          </a:p>
          <a:p>
            <a:pPr lvl="1"/>
            <a:r>
              <a:rPr lang="en-IN" dirty="0"/>
              <a:t>Predicting </a:t>
            </a:r>
            <a:r>
              <a:rPr lang="en-IN" b="1" dirty="0"/>
              <a:t>house price</a:t>
            </a:r>
            <a:r>
              <a:rPr lang="en-IN" dirty="0"/>
              <a:t> using both </a:t>
            </a:r>
            <a:r>
              <a:rPr lang="en-IN" b="1" dirty="0"/>
              <a:t>number of bedrooms</a:t>
            </a:r>
            <a:r>
              <a:rPr lang="en-IN" dirty="0"/>
              <a:t> and </a:t>
            </a:r>
            <a:r>
              <a:rPr lang="en-IN" b="1" dirty="0"/>
              <a:t>house size (</a:t>
            </a:r>
            <a:r>
              <a:rPr lang="en-IN" b="1" dirty="0" err="1"/>
              <a:t>sq</a:t>
            </a:r>
            <a:r>
              <a:rPr lang="en-IN" b="1" dirty="0"/>
              <a:t> ft)</a:t>
            </a:r>
            <a:r>
              <a:rPr lang="en-IN" dirty="0"/>
              <a:t>.</a:t>
            </a:r>
          </a:p>
          <a:p>
            <a:pPr lvl="1"/>
            <a:r>
              <a:rPr lang="en-IN" dirty="0"/>
              <a:t>These two are strongly correlated → the model can’t decide how much each contributes, leading to confusion.</a:t>
            </a:r>
          </a:p>
          <a:p>
            <a:endParaRPr lang="en-US" dirty="0"/>
          </a:p>
        </p:txBody>
      </p:sp>
      <p:sp>
        <p:nvSpPr>
          <p:cNvPr id="4" name="Title 1">
            <a:extLst>
              <a:ext uri="{FF2B5EF4-FFF2-40B4-BE49-F238E27FC236}">
                <a16:creationId xmlns:a16="http://schemas.microsoft.com/office/drawing/2014/main" id="{916CB897-FCFA-E66C-C57F-58231551CE28}"/>
              </a:ext>
            </a:extLst>
          </p:cNvPr>
          <p:cNvSpPr txBox="1">
            <a:spLocks/>
          </p:cNvSpPr>
          <p:nvPr/>
        </p:nvSpPr>
        <p:spPr>
          <a:xfrm>
            <a:off x="838200" y="3129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Importance of Feature selection</a:t>
            </a:r>
          </a:p>
        </p:txBody>
      </p:sp>
    </p:spTree>
    <p:extLst>
      <p:ext uri="{BB962C8B-B14F-4D97-AF65-F5344CB8AC3E}">
        <p14:creationId xmlns:p14="http://schemas.microsoft.com/office/powerpoint/2010/main" val="3162240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84B0EA-D998-3C16-D626-1ECF54DD962C}"/>
                  </a:ext>
                </a:extLst>
              </p:cNvPr>
              <p:cNvSpPr>
                <a:spLocks noGrp="1"/>
              </p:cNvSpPr>
              <p:nvPr>
                <p:ph idx="1"/>
              </p:nvPr>
            </p:nvSpPr>
            <p:spPr/>
            <p:txBody>
              <a:bodyPr>
                <a:normAutofit lnSpcReduction="10000"/>
              </a:bodyPr>
              <a:lstStyle/>
              <a:p>
                <a:r>
                  <a:rPr lang="en-IN" dirty="0"/>
                  <a:t>Predictors:</a:t>
                </a:r>
              </a:p>
              <a:p>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1</m:t>
                        </m:r>
                      </m:sub>
                    </m:sSub>
                  </m:oMath>
                </a14:m>
                <a:r>
                  <a:rPr lang="ar-AE" dirty="0"/>
                  <a:t>: </a:t>
                </a:r>
                <a:r>
                  <a:rPr lang="en-IN" dirty="0"/>
                  <a:t>House Size (</a:t>
                </a:r>
                <a:r>
                  <a:rPr lang="en-IN" dirty="0" err="1"/>
                  <a:t>sq</a:t>
                </a:r>
                <a:r>
                  <a:rPr lang="en-IN" dirty="0"/>
                  <a:t> ft)</a:t>
                </a:r>
              </a:p>
              <a:p>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2</m:t>
                        </m:r>
                      </m:sub>
                    </m:sSub>
                  </m:oMath>
                </a14:m>
                <a:r>
                  <a:rPr lang="ar-AE" dirty="0"/>
                  <a:t>: </a:t>
                </a:r>
                <a:r>
                  <a:rPr lang="en-IN" dirty="0"/>
                  <a:t>Number of Bedrooms</a:t>
                </a:r>
              </a:p>
              <a:p>
                <a:r>
                  <a:rPr lang="en-IN" dirty="0"/>
                  <a:t>👉 Larger houses almost always have more bedrooms → so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1</m:t>
                        </m:r>
                      </m:sub>
                    </m:sSub>
                  </m:oMath>
                </a14:m>
                <a:r>
                  <a:rPr lang="en-IN" dirty="0"/>
                  <a:t>and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2</m:t>
                        </m:r>
                      </m:sub>
                    </m:sSub>
                  </m:oMath>
                </a14:m>
                <a:r>
                  <a:rPr lang="en-IN" dirty="0"/>
                  <a:t>are strongly correlated.</a:t>
                </a:r>
              </a:p>
              <a:p>
                <a:r>
                  <a:rPr lang="en-IN" dirty="0"/>
                  <a:t>Model:</a:t>
                </a:r>
              </a:p>
              <a:p>
                <a14:m>
                  <m:oMath xmlns:m="http://schemas.openxmlformats.org/officeDocument/2006/math">
                    <m:r>
                      <a:rPr lang="en-IN" i="1">
                        <a:latin typeface="Cambria Math" panose="02040503050406030204" pitchFamily="18" charset="0"/>
                      </a:rPr>
                      <m:t>𝑃𝑟𝑖𝑐𝑒</m:t>
                    </m:r>
                    <m:r>
                      <a:rPr lang="en-IN">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0</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1</m:t>
                        </m:r>
                      </m:sub>
                    </m:sSub>
                    <m:r>
                      <a:rPr lang="ar-AE">
                        <a:latin typeface="Cambria Math" panose="02040503050406030204" pitchFamily="18" charset="0"/>
                      </a:rPr>
                      <m:t>⋅</m:t>
                    </m:r>
                    <m:r>
                      <a:rPr lang="ar-AE" i="1">
                        <a:latin typeface="Cambria Math" panose="02040503050406030204" pitchFamily="18" charset="0"/>
                      </a:rPr>
                      <m:t>𝑆𝑖𝑧𝑒</m:t>
                    </m:r>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2</m:t>
                        </m:r>
                      </m:sub>
                    </m:sSub>
                    <m:r>
                      <a:rPr lang="ar-AE">
                        <a:latin typeface="Cambria Math" panose="02040503050406030204" pitchFamily="18" charset="0"/>
                      </a:rPr>
                      <m:t>⋅</m:t>
                    </m:r>
                    <m:r>
                      <a:rPr lang="ar-AE" i="1">
                        <a:latin typeface="Cambria Math" panose="02040503050406030204" pitchFamily="18" charset="0"/>
                      </a:rPr>
                      <m:t>𝐵𝑒𝑑𝑟𝑜𝑜𝑚𝑠</m:t>
                    </m:r>
                    <m:r>
                      <a:rPr lang="ar-AE">
                        <a:latin typeface="Cambria Math" panose="02040503050406030204" pitchFamily="18" charset="0"/>
                      </a:rPr>
                      <m:t>+</m:t>
                    </m:r>
                    <m:r>
                      <a:rPr lang="ar-AE" i="1">
                        <a:latin typeface="Cambria Math" panose="02040503050406030204" pitchFamily="18" charset="0"/>
                      </a:rPr>
                      <m:t>𝜖</m:t>
                    </m:r>
                  </m:oMath>
                </a14:m>
                <a:endParaRPr lang="ar-AE" dirty="0"/>
              </a:p>
              <a:p>
                <a:r>
                  <a:rPr lang="en-IN" dirty="0"/>
                  <a:t>The model struggles: Should it give credit to “Size” or to “Bedrooms”?</a:t>
                </a:r>
              </a:p>
              <a:p>
                <a:r>
                  <a:rPr lang="en-IN" dirty="0"/>
                  <a:t>Coefficients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1</m:t>
                        </m:r>
                      </m:sub>
                    </m:sSub>
                  </m:oMath>
                </a14:m>
                <a:r>
                  <a:rPr lang="en-IN" dirty="0"/>
                  <a:t>and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2</m:t>
                        </m:r>
                      </m:sub>
                    </m:sSub>
                  </m:oMath>
                </a14:m>
                <a:r>
                  <a:rPr lang="en-IN" dirty="0"/>
                  <a:t>become unreliable.</a:t>
                </a:r>
              </a:p>
              <a:p>
                <a:endParaRPr lang="en-US" dirty="0"/>
              </a:p>
            </p:txBody>
          </p:sp>
        </mc:Choice>
        <mc:Fallback xmlns="">
          <p:sp>
            <p:nvSpPr>
              <p:cNvPr id="3" name="Content Placeholder 2">
                <a:extLst>
                  <a:ext uri="{FF2B5EF4-FFF2-40B4-BE49-F238E27FC236}">
                    <a16:creationId xmlns:a16="http://schemas.microsoft.com/office/drawing/2014/main" id="{4084B0EA-D998-3C16-D626-1ECF54DD962C}"/>
                  </a:ext>
                </a:extLst>
              </p:cNvPr>
              <p:cNvSpPr>
                <a:spLocks noGrp="1" noRot="1" noChangeAspect="1" noMove="1" noResize="1" noEditPoints="1" noAdjustHandles="1" noChangeArrowheads="1" noChangeShapeType="1" noTextEdit="1"/>
              </p:cNvSpPr>
              <p:nvPr>
                <p:ph idx="1"/>
              </p:nvPr>
            </p:nvSpPr>
            <p:spPr>
              <a:blipFill>
                <a:blip r:embed="rId2"/>
                <a:stretch>
                  <a:fillRect l="-1086" t="-3198" r="-724"/>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A4968B2C-BD8E-5666-59F6-DBF163B28BB3}"/>
              </a:ext>
            </a:extLst>
          </p:cNvPr>
          <p:cNvSpPr txBox="1">
            <a:spLocks/>
          </p:cNvSpPr>
          <p:nvPr/>
        </p:nvSpPr>
        <p:spPr>
          <a:xfrm>
            <a:off x="838200" y="3129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Importance of Feature selection</a:t>
            </a:r>
          </a:p>
        </p:txBody>
      </p:sp>
    </p:spTree>
    <p:extLst>
      <p:ext uri="{BB962C8B-B14F-4D97-AF65-F5344CB8AC3E}">
        <p14:creationId xmlns:p14="http://schemas.microsoft.com/office/powerpoint/2010/main" val="4179779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A415EB-1280-D316-933E-D41EFD055240}"/>
              </a:ext>
            </a:extLst>
          </p:cNvPr>
          <p:cNvSpPr>
            <a:spLocks noGrp="1"/>
          </p:cNvSpPr>
          <p:nvPr>
            <p:ph idx="1"/>
          </p:nvPr>
        </p:nvSpPr>
        <p:spPr/>
        <p:txBody>
          <a:bodyPr/>
          <a:lstStyle/>
          <a:p>
            <a:r>
              <a:rPr lang="en-IN" b="1" dirty="0"/>
              <a:t>Lower Interpretability</a:t>
            </a:r>
          </a:p>
          <a:p>
            <a:r>
              <a:rPr lang="en-IN" b="1" dirty="0"/>
              <a:t>What it means:</a:t>
            </a:r>
            <a:r>
              <a:rPr lang="en-IN" dirty="0"/>
              <a:t> The model becomes harder to explain and understand and thus becomes complex.</a:t>
            </a:r>
          </a:p>
          <a:p>
            <a:r>
              <a:rPr lang="en-IN" b="1" dirty="0"/>
              <a:t>Cause:</a:t>
            </a:r>
            <a:r>
              <a:rPr lang="en-IN" dirty="0"/>
              <a:t> Too many predictors, including irrelevant ones.</a:t>
            </a:r>
          </a:p>
          <a:p>
            <a:r>
              <a:rPr lang="en-IN" b="1" dirty="0"/>
              <a:t>Effect:</a:t>
            </a:r>
            <a:r>
              <a:rPr lang="en-IN" dirty="0"/>
              <a:t> Hard to justify why the model makes a prediction.</a:t>
            </a:r>
          </a:p>
          <a:p>
            <a:r>
              <a:rPr lang="en-IN" b="1" dirty="0"/>
              <a:t>Example:</a:t>
            </a:r>
            <a:endParaRPr lang="en-IN" dirty="0"/>
          </a:p>
          <a:p>
            <a:pPr lvl="1"/>
            <a:r>
              <a:rPr lang="en-IN" dirty="0"/>
              <a:t>If your salary prediction model uses 20 features (including shoe size, eye </a:t>
            </a:r>
            <a:r>
              <a:rPr lang="en-IN" dirty="0" err="1"/>
              <a:t>color</a:t>
            </a:r>
            <a:r>
              <a:rPr lang="en-IN" dirty="0"/>
              <a:t>, </a:t>
            </a:r>
            <a:r>
              <a:rPr lang="en-IN" dirty="0" err="1"/>
              <a:t>favorite</a:t>
            </a:r>
            <a:r>
              <a:rPr lang="en-IN" dirty="0"/>
              <a:t> snack), you cannot convincingly explain the relationship to stakeholders.</a:t>
            </a:r>
          </a:p>
          <a:p>
            <a:pPr lvl="1"/>
            <a:r>
              <a:rPr lang="en-IN" dirty="0"/>
              <a:t>A simpler model with fewer, relevant features is more </a:t>
            </a:r>
            <a:r>
              <a:rPr lang="en-IN" b="1" dirty="0"/>
              <a:t>trustworthy</a:t>
            </a:r>
            <a:r>
              <a:rPr lang="en-IN" dirty="0"/>
              <a:t>.</a:t>
            </a:r>
          </a:p>
          <a:p>
            <a:endParaRPr lang="en-US" dirty="0"/>
          </a:p>
        </p:txBody>
      </p:sp>
      <p:sp>
        <p:nvSpPr>
          <p:cNvPr id="4" name="Title 1">
            <a:extLst>
              <a:ext uri="{FF2B5EF4-FFF2-40B4-BE49-F238E27FC236}">
                <a16:creationId xmlns:a16="http://schemas.microsoft.com/office/drawing/2014/main" id="{F60EA13D-2879-E0F2-344C-F0DA2DEF35B6}"/>
              </a:ext>
            </a:extLst>
          </p:cNvPr>
          <p:cNvSpPr txBox="1">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Importance of Feature selection</a:t>
            </a:r>
          </a:p>
        </p:txBody>
      </p:sp>
    </p:spTree>
    <p:extLst>
      <p:ext uri="{BB962C8B-B14F-4D97-AF65-F5344CB8AC3E}">
        <p14:creationId xmlns:p14="http://schemas.microsoft.com/office/powerpoint/2010/main" val="2768514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69D55-C2C0-7BC9-A433-5075565A4DCB}"/>
              </a:ext>
            </a:extLst>
          </p:cNvPr>
          <p:cNvSpPr>
            <a:spLocks noGrp="1"/>
          </p:cNvSpPr>
          <p:nvPr>
            <p:ph type="title"/>
          </p:nvPr>
        </p:nvSpPr>
        <p:spPr/>
        <p:txBody>
          <a:bodyPr/>
          <a:lstStyle/>
          <a:p>
            <a:r>
              <a:rPr lang="en-US" dirty="0"/>
              <a:t>Importance of Feature selection</a:t>
            </a:r>
          </a:p>
        </p:txBody>
      </p:sp>
      <p:sp>
        <p:nvSpPr>
          <p:cNvPr id="3" name="Content Placeholder 2">
            <a:extLst>
              <a:ext uri="{FF2B5EF4-FFF2-40B4-BE49-F238E27FC236}">
                <a16:creationId xmlns:a16="http://schemas.microsoft.com/office/drawing/2014/main" id="{5E427B87-A8D8-F2D6-8516-BE36849682F2}"/>
              </a:ext>
            </a:extLst>
          </p:cNvPr>
          <p:cNvSpPr>
            <a:spLocks noGrp="1"/>
          </p:cNvSpPr>
          <p:nvPr>
            <p:ph idx="1"/>
          </p:nvPr>
        </p:nvSpPr>
        <p:spPr/>
        <p:txBody>
          <a:bodyPr>
            <a:normAutofit fontScale="85000" lnSpcReduction="20000"/>
          </a:bodyPr>
          <a:lstStyle/>
          <a:p>
            <a:r>
              <a:rPr lang="en-US" b="1" dirty="0"/>
              <a:t>Avoiding the curse of dimensionality</a:t>
            </a:r>
          </a:p>
          <a:p>
            <a:r>
              <a:rPr lang="en-IN" b="1" dirty="0"/>
              <a:t>Misconception about more features</a:t>
            </a:r>
            <a:endParaRPr lang="en-IN" dirty="0"/>
          </a:p>
          <a:p>
            <a:pPr lvl="1"/>
            <a:r>
              <a:rPr lang="en-IN" dirty="0"/>
              <a:t>One might think that adding more features always improves model quality.</a:t>
            </a:r>
          </a:p>
          <a:p>
            <a:pPr lvl="1"/>
            <a:r>
              <a:rPr lang="en-IN" dirty="0"/>
              <a:t>In reality, this is not necessarily true.</a:t>
            </a:r>
          </a:p>
          <a:p>
            <a:r>
              <a:rPr lang="en-IN" b="1" dirty="0"/>
              <a:t>Effect of adding signal features</a:t>
            </a:r>
            <a:endParaRPr lang="en-IN" dirty="0"/>
          </a:p>
          <a:p>
            <a:pPr lvl="1"/>
            <a:r>
              <a:rPr lang="en-IN" dirty="0"/>
              <a:t>If the new features are truly </a:t>
            </a:r>
            <a:r>
              <a:rPr lang="en-IN" b="1" dirty="0"/>
              <a:t>associated with the response</a:t>
            </a:r>
            <a:r>
              <a:rPr lang="en-IN" dirty="0"/>
              <a:t>, they help reduce test error.</a:t>
            </a:r>
          </a:p>
          <a:p>
            <a:r>
              <a:rPr lang="en-IN" b="1" dirty="0"/>
              <a:t>Effect of adding noise features</a:t>
            </a:r>
            <a:endParaRPr lang="en-IN" dirty="0"/>
          </a:p>
          <a:p>
            <a:pPr lvl="1"/>
            <a:r>
              <a:rPr lang="en-IN" dirty="0"/>
              <a:t>If the new features are </a:t>
            </a:r>
            <a:r>
              <a:rPr lang="en-IN" b="1" dirty="0"/>
              <a:t>not associated with the response</a:t>
            </a:r>
            <a:r>
              <a:rPr lang="en-IN" dirty="0"/>
              <a:t>, they harm the model:</a:t>
            </a:r>
          </a:p>
          <a:p>
            <a:pPr lvl="1"/>
            <a:r>
              <a:rPr lang="en-IN" dirty="0"/>
              <a:t>Increase dimensionality unnecessarily.</a:t>
            </a:r>
          </a:p>
          <a:p>
            <a:pPr lvl="1"/>
            <a:r>
              <a:rPr lang="en-IN" dirty="0"/>
              <a:t>Raise the risk of </a:t>
            </a:r>
            <a:r>
              <a:rPr lang="en-IN" b="1" dirty="0"/>
              <a:t>overfitting</a:t>
            </a:r>
            <a:r>
              <a:rPr lang="en-IN" dirty="0"/>
              <a:t> (spurious correlations may get nonzero coefficients).</a:t>
            </a:r>
          </a:p>
          <a:p>
            <a:pPr lvl="1"/>
            <a:r>
              <a:rPr lang="en-IN" dirty="0"/>
              <a:t>Lead to </a:t>
            </a:r>
            <a:r>
              <a:rPr lang="en-IN" b="1" dirty="0"/>
              <a:t>higher test set error</a:t>
            </a:r>
            <a:r>
              <a:rPr lang="en-IN" dirty="0"/>
              <a:t>.</a:t>
            </a:r>
          </a:p>
          <a:p>
            <a:r>
              <a:rPr lang="en-IN" b="1" dirty="0"/>
              <a:t>Adding relevant features reduces test error; adding irrelevant/noise features increases test error due to overfitting and high variance.</a:t>
            </a:r>
          </a:p>
          <a:p>
            <a:endParaRPr lang="en-IN" dirty="0"/>
          </a:p>
          <a:p>
            <a:endParaRPr lang="en-IN" dirty="0"/>
          </a:p>
          <a:p>
            <a:endParaRPr lang="en-US" b="1" dirty="0"/>
          </a:p>
        </p:txBody>
      </p:sp>
    </p:spTree>
    <p:extLst>
      <p:ext uri="{BB962C8B-B14F-4D97-AF65-F5344CB8AC3E}">
        <p14:creationId xmlns:p14="http://schemas.microsoft.com/office/powerpoint/2010/main" val="2526905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92B2B-F05D-4844-3B95-BC7C6B220586}"/>
              </a:ext>
            </a:extLst>
          </p:cNvPr>
          <p:cNvSpPr>
            <a:spLocks noGrp="1"/>
          </p:cNvSpPr>
          <p:nvPr>
            <p:ph type="title"/>
          </p:nvPr>
        </p:nvSpPr>
        <p:spPr/>
        <p:txBody>
          <a:bodyPr/>
          <a:lstStyle/>
          <a:p>
            <a:r>
              <a:rPr lang="en-US" dirty="0"/>
              <a:t>Best Subset Selection</a:t>
            </a:r>
          </a:p>
        </p:txBody>
      </p:sp>
      <p:sp>
        <p:nvSpPr>
          <p:cNvPr id="3" name="Content Placeholder 2">
            <a:extLst>
              <a:ext uri="{FF2B5EF4-FFF2-40B4-BE49-F238E27FC236}">
                <a16:creationId xmlns:a16="http://schemas.microsoft.com/office/drawing/2014/main" id="{D43BCEC5-2CA8-AE12-3C65-B5B0D0F2BFCF}"/>
              </a:ext>
            </a:extLst>
          </p:cNvPr>
          <p:cNvSpPr>
            <a:spLocks noGrp="1"/>
          </p:cNvSpPr>
          <p:nvPr>
            <p:ph idx="1"/>
          </p:nvPr>
        </p:nvSpPr>
        <p:spPr/>
        <p:txBody>
          <a:bodyPr>
            <a:normAutofit/>
          </a:bodyPr>
          <a:lstStyle/>
          <a:p>
            <a:r>
              <a:rPr lang="en-US" b="1" dirty="0"/>
              <a:t>Best Subset selection- </a:t>
            </a:r>
            <a:r>
              <a:rPr lang="en-IN" dirty="0"/>
              <a:t>Best subset selection is a </a:t>
            </a:r>
            <a:r>
              <a:rPr lang="en-IN" b="1" dirty="0"/>
              <a:t>systematic approach</a:t>
            </a:r>
            <a:r>
              <a:rPr lang="en-IN" dirty="0"/>
              <a:t> to choose the most useful predictors (features) for a regression or machine learning model.</a:t>
            </a:r>
          </a:p>
          <a:p>
            <a:pPr marL="0" lvl="0" indent="0" eaLnBrk="0" fontAlgn="base" hangingPunct="0">
              <a:lnSpc>
                <a:spcPct val="100000"/>
              </a:lnSpc>
              <a:spcBef>
                <a:spcPct val="0"/>
              </a:spcBef>
              <a:spcAft>
                <a:spcPct val="0"/>
              </a:spcAft>
              <a:buFontTx/>
              <a:buChar char="•"/>
            </a:pPr>
            <a:r>
              <a:rPr lang="en-US" altLang="en-US" dirty="0"/>
              <a:t>Suppose you have ‘</a:t>
            </a:r>
            <a:r>
              <a:rPr lang="en-US" altLang="en-US" b="1" i="1" dirty="0"/>
              <a:t>p</a:t>
            </a:r>
            <a:r>
              <a:rPr lang="en-US" altLang="en-US" dirty="0"/>
              <a:t>’ predictors (features).</a:t>
            </a:r>
          </a:p>
          <a:p>
            <a:pPr marL="457200" lvl="1" indent="0" eaLnBrk="0" fontAlgn="base" hangingPunct="0">
              <a:lnSpc>
                <a:spcPct val="100000"/>
              </a:lnSpc>
              <a:spcBef>
                <a:spcPct val="0"/>
              </a:spcBef>
              <a:spcAft>
                <a:spcPct val="0"/>
              </a:spcAft>
              <a:buFontTx/>
              <a:buChar char="•"/>
            </a:pPr>
            <a:r>
              <a:rPr lang="en-US" altLang="en-US" dirty="0"/>
              <a:t>Best subset selection considers all possible subsets of these predictors:</a:t>
            </a:r>
          </a:p>
          <a:p>
            <a:pPr marL="457200" lvl="1" indent="0" eaLnBrk="0" fontAlgn="base" hangingPunct="0">
              <a:lnSpc>
                <a:spcPct val="100000"/>
              </a:lnSpc>
              <a:spcBef>
                <a:spcPct val="0"/>
              </a:spcBef>
              <a:spcAft>
                <a:spcPct val="0"/>
              </a:spcAft>
              <a:buFontTx/>
              <a:buChar char="•"/>
            </a:pPr>
            <a:r>
              <a:rPr lang="en-US" altLang="en-US" dirty="0"/>
              <a:t>Start with the null model (no predictors).</a:t>
            </a:r>
          </a:p>
          <a:p>
            <a:pPr marL="457200" lvl="1" indent="0" eaLnBrk="0" fontAlgn="base" hangingPunct="0">
              <a:lnSpc>
                <a:spcPct val="100000"/>
              </a:lnSpc>
              <a:spcBef>
                <a:spcPct val="0"/>
              </a:spcBef>
              <a:spcAft>
                <a:spcPct val="0"/>
              </a:spcAft>
              <a:buFontTx/>
              <a:buChar char="•"/>
            </a:pPr>
            <a:r>
              <a:rPr lang="en-US" altLang="en-US" dirty="0"/>
              <a:t>Then try all models with 1 predictor, 2 predictors, … up to p predictors.   Number of subsets=2</a:t>
            </a:r>
            <a:r>
              <a:rPr lang="en-US" altLang="en-US" baseline="30000" dirty="0"/>
              <a:t>p</a:t>
            </a:r>
            <a:r>
              <a:rPr lang="en-US" altLang="en-US" dirty="0"/>
              <a:t> </a:t>
            </a:r>
          </a:p>
          <a:p>
            <a:pPr marL="457200" lvl="1" indent="0" eaLnBrk="0" fontAlgn="base" hangingPunct="0">
              <a:lnSpc>
                <a:spcPct val="100000"/>
              </a:lnSpc>
              <a:spcBef>
                <a:spcPct val="0"/>
              </a:spcBef>
              <a:spcAft>
                <a:spcPct val="0"/>
              </a:spcAft>
              <a:buFontTx/>
              <a:buChar char="•"/>
            </a:pPr>
            <a:r>
              <a:rPr lang="en-US" altLang="en-US" dirty="0"/>
              <a:t>For each subset, fit the model and evaluate its performance (using metrics 	like R</a:t>
            </a:r>
            <a:r>
              <a:rPr lang="en-US" altLang="en-US" baseline="30000" dirty="0"/>
              <a:t>2</a:t>
            </a:r>
            <a:r>
              <a:rPr lang="en-US" altLang="en-US" dirty="0"/>
              <a:t>).</a:t>
            </a:r>
          </a:p>
          <a:p>
            <a:pPr marL="0" lvl="0" indent="0" eaLnBrk="0" fontAlgn="base" hangingPunct="0">
              <a:lnSpc>
                <a:spcPct val="100000"/>
              </a:lnSpc>
              <a:spcBef>
                <a:spcPct val="0"/>
              </a:spcBef>
              <a:spcAft>
                <a:spcPct val="0"/>
              </a:spcAft>
              <a:buFontTx/>
              <a:buChar char="•"/>
            </a:pPr>
            <a:r>
              <a:rPr lang="en-US" altLang="en-US" dirty="0"/>
              <a:t>Select the subset that gives the best performance.</a:t>
            </a:r>
          </a:p>
          <a:p>
            <a:endParaRPr lang="en-US" dirty="0"/>
          </a:p>
        </p:txBody>
      </p:sp>
    </p:spTree>
    <p:extLst>
      <p:ext uri="{BB962C8B-B14F-4D97-AF65-F5344CB8AC3E}">
        <p14:creationId xmlns:p14="http://schemas.microsoft.com/office/powerpoint/2010/main" val="21381083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E0F66-0A5E-DFB7-C71D-5AB9C30A1EEF}"/>
              </a:ext>
            </a:extLst>
          </p:cNvPr>
          <p:cNvSpPr>
            <a:spLocks noGrp="1"/>
          </p:cNvSpPr>
          <p:nvPr>
            <p:ph type="title"/>
          </p:nvPr>
        </p:nvSpPr>
        <p:spPr/>
        <p:txBody>
          <a:bodyPr/>
          <a:lstStyle/>
          <a:p>
            <a:r>
              <a:rPr lang="en-US" dirty="0"/>
              <a:t>Best Subset Selection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0291F8-C514-AAA4-038C-24A37E4F348C}"/>
                  </a:ext>
                </a:extLst>
              </p:cNvPr>
              <p:cNvSpPr>
                <a:spLocks noGrp="1"/>
              </p:cNvSpPr>
              <p:nvPr>
                <p:ph idx="1"/>
              </p:nvPr>
            </p:nvSpPr>
            <p:spPr>
              <a:xfrm>
                <a:off x="838200" y="1317812"/>
                <a:ext cx="10515600" cy="5392269"/>
              </a:xfrm>
            </p:spPr>
            <p:txBody>
              <a:bodyPr>
                <a:normAutofit fontScale="77500" lnSpcReduction="20000"/>
              </a:bodyPr>
              <a:lstStyle/>
              <a:p>
                <a:r>
                  <a:rPr lang="en-IN" dirty="0"/>
                  <a:t>If you have 3 predictors: </a:t>
                </a:r>
                <a14:m>
                  <m:oMath xmlns:m="http://schemas.openxmlformats.org/officeDocument/2006/math">
                    <m:d>
                      <m:dPr>
                        <m:begChr m:val="{"/>
                        <m:endChr m:val="}"/>
                        <m:sepChr m:val=","/>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1</m:t>
                            </m:r>
                          </m:sub>
                        </m:sSub>
                      </m:e>
                      <m:e>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2</m:t>
                            </m:r>
                          </m:sub>
                        </m:sSub>
                      </m:e>
                      <m:e>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3</m:t>
                            </m:r>
                          </m:sub>
                        </m:sSub>
                      </m:e>
                    </m:d>
                  </m:oMath>
                </a14:m>
                <a:r>
                  <a:rPr lang="ar-AE" dirty="0"/>
                  <a:t>, </a:t>
                </a:r>
                <a:r>
                  <a:rPr lang="en-IN" dirty="0"/>
                  <a:t>then best subset selection tries:</a:t>
                </a:r>
              </a:p>
              <a:p>
                <a:r>
                  <a:rPr lang="en-IN" dirty="0"/>
                  <a:t>Models with 1 predictor: </a:t>
                </a:r>
                <a14:m>
                  <m:oMath xmlns:m="http://schemas.openxmlformats.org/officeDocument/2006/math">
                    <m:d>
                      <m:dPr>
                        <m:begChr m:val="{"/>
                        <m:endChr m:val="}"/>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1</m:t>
                            </m:r>
                          </m:sub>
                        </m:sSub>
                      </m:e>
                    </m:d>
                    <m:r>
                      <a:rPr lang="ar-AE">
                        <a:latin typeface="Cambria Math" panose="02040503050406030204" pitchFamily="18" charset="0"/>
                      </a:rPr>
                      <m:t>,</m:t>
                    </m:r>
                    <m:d>
                      <m:dPr>
                        <m:begChr m:val="{"/>
                        <m:endChr m:val="}"/>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2</m:t>
                            </m:r>
                          </m:sub>
                        </m:sSub>
                      </m:e>
                    </m:d>
                    <m:r>
                      <a:rPr lang="ar-AE">
                        <a:latin typeface="Cambria Math" panose="02040503050406030204" pitchFamily="18" charset="0"/>
                      </a:rPr>
                      <m:t>,</m:t>
                    </m:r>
                    <m:d>
                      <m:dPr>
                        <m:begChr m:val="{"/>
                        <m:endChr m:val="}"/>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3</m:t>
                            </m:r>
                          </m:sub>
                        </m:sSub>
                      </m:e>
                    </m:d>
                  </m:oMath>
                </a14:m>
                <a:endParaRPr lang="ar-AE" dirty="0"/>
              </a:p>
              <a:p>
                <a:r>
                  <a:rPr lang="en-IN" dirty="0"/>
                  <a:t>Models with 2 predictors: </a:t>
                </a:r>
                <a14:m>
                  <m:oMath xmlns:m="http://schemas.openxmlformats.org/officeDocument/2006/math">
                    <m:d>
                      <m:dPr>
                        <m:begChr m:val="{"/>
                        <m:endChr m:val="}"/>
                        <m:sepChr m:val=","/>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1</m:t>
                            </m:r>
                          </m:sub>
                        </m:sSub>
                      </m:e>
                      <m:e>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2</m:t>
                            </m:r>
                          </m:sub>
                        </m:sSub>
                      </m:e>
                    </m:d>
                    <m:r>
                      <a:rPr lang="ar-AE">
                        <a:latin typeface="Cambria Math" panose="02040503050406030204" pitchFamily="18" charset="0"/>
                      </a:rPr>
                      <m:t>,</m:t>
                    </m:r>
                    <m:d>
                      <m:dPr>
                        <m:begChr m:val="{"/>
                        <m:endChr m:val="}"/>
                        <m:sepChr m:val=","/>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1</m:t>
                            </m:r>
                          </m:sub>
                        </m:sSub>
                      </m:e>
                      <m:e>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3</m:t>
                            </m:r>
                          </m:sub>
                        </m:sSub>
                      </m:e>
                    </m:d>
                    <m:r>
                      <a:rPr lang="ar-AE">
                        <a:latin typeface="Cambria Math" panose="02040503050406030204" pitchFamily="18" charset="0"/>
                      </a:rPr>
                      <m:t>,</m:t>
                    </m:r>
                    <m:d>
                      <m:dPr>
                        <m:begChr m:val="{"/>
                        <m:endChr m:val="}"/>
                        <m:sepChr m:val=","/>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2</m:t>
                            </m:r>
                          </m:sub>
                        </m:sSub>
                      </m:e>
                      <m:e>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3</m:t>
                            </m:r>
                          </m:sub>
                        </m:sSub>
                      </m:e>
                    </m:d>
                  </m:oMath>
                </a14:m>
                <a:endParaRPr lang="ar-AE" dirty="0"/>
              </a:p>
              <a:p>
                <a:r>
                  <a:rPr lang="en-IN" dirty="0"/>
                  <a:t>Model with all 3 predictors: </a:t>
                </a:r>
                <a14:m>
                  <m:oMath xmlns:m="http://schemas.openxmlformats.org/officeDocument/2006/math">
                    <m:d>
                      <m:dPr>
                        <m:begChr m:val="{"/>
                        <m:endChr m:val="}"/>
                        <m:sepChr m:val=","/>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1</m:t>
                            </m:r>
                          </m:sub>
                        </m:sSub>
                      </m:e>
                      <m:e>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2</m:t>
                            </m:r>
                          </m:sub>
                        </m:sSub>
                      </m:e>
                      <m:e>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3</m:t>
                            </m:r>
                          </m:sub>
                        </m:sSub>
                      </m:e>
                    </m:d>
                  </m:oMath>
                </a14:m>
                <a:endParaRPr lang="ar-AE" dirty="0"/>
              </a:p>
              <a:p>
                <a:r>
                  <a:rPr lang="en-IN" dirty="0"/>
                  <a:t>Then choose the best one according to your criterion.</a:t>
                </a:r>
              </a:p>
              <a:p>
                <a:r>
                  <a:rPr lang="en-IN" b="1" dirty="0"/>
                  <a:t>Advantages</a:t>
                </a:r>
              </a:p>
              <a:p>
                <a:pPr lvl="1"/>
                <a:r>
                  <a:rPr lang="en-IN" dirty="0"/>
                  <a:t>Examines </a:t>
                </a:r>
                <a:r>
                  <a:rPr lang="en-IN" i="1" dirty="0"/>
                  <a:t>all possible</a:t>
                </a:r>
                <a:r>
                  <a:rPr lang="en-IN" dirty="0"/>
                  <a:t> feature combinations.</a:t>
                </a:r>
              </a:p>
              <a:p>
                <a:pPr lvl="1"/>
                <a:r>
                  <a:rPr lang="en-IN" dirty="0"/>
                  <a:t>Usually gives the </a:t>
                </a:r>
                <a:r>
                  <a:rPr lang="en-IN" b="1" dirty="0"/>
                  <a:t>best-performing subset</a:t>
                </a:r>
                <a:r>
                  <a:rPr lang="en-IN" dirty="0"/>
                  <a:t> for a given dataset.</a:t>
                </a:r>
              </a:p>
              <a:p>
                <a:r>
                  <a:rPr lang="en-IN" b="1" dirty="0"/>
                  <a:t>Disadvantages</a:t>
                </a:r>
              </a:p>
              <a:p>
                <a:pPr lvl="1"/>
                <a:r>
                  <a:rPr lang="en-IN" dirty="0"/>
                  <a:t>Computationally </a:t>
                </a:r>
                <a:r>
                  <a:rPr lang="en-IN" b="1" dirty="0"/>
                  <a:t>expensive</a:t>
                </a:r>
                <a:r>
                  <a:rPr lang="en-IN" dirty="0"/>
                  <a:t>: number of subsets = </a:t>
                </a:r>
                <a14:m>
                  <m:oMath xmlns:m="http://schemas.openxmlformats.org/officeDocument/2006/math">
                    <m:sSup>
                      <m:sSupPr>
                        <m:ctrlPr>
                          <a:rPr lang="ar-AE" i="1">
                            <a:latin typeface="Cambria Math" panose="02040503050406030204" pitchFamily="18" charset="0"/>
                          </a:rPr>
                        </m:ctrlPr>
                      </m:sSupPr>
                      <m:e>
                        <m:r>
                          <a:rPr lang="ar-AE">
                            <a:latin typeface="Cambria Math" panose="02040503050406030204" pitchFamily="18" charset="0"/>
                          </a:rPr>
                          <m:t>2</m:t>
                        </m:r>
                      </m:e>
                      <m:sup>
                        <m:r>
                          <a:rPr lang="ar-AE" i="1">
                            <a:latin typeface="Cambria Math" panose="02040503050406030204" pitchFamily="18" charset="0"/>
                          </a:rPr>
                          <m:t>𝑝</m:t>
                        </m:r>
                      </m:sup>
                    </m:sSup>
                  </m:oMath>
                </a14:m>
                <a:r>
                  <a:rPr lang="ar-AE" dirty="0"/>
                  <a:t>.</a:t>
                </a:r>
              </a:p>
              <a:p>
                <a:pPr lvl="1"/>
                <a:r>
                  <a:rPr lang="en-IN" dirty="0"/>
                  <a:t>For </a:t>
                </a:r>
                <a14:m>
                  <m:oMath xmlns:m="http://schemas.openxmlformats.org/officeDocument/2006/math">
                    <m:r>
                      <a:rPr lang="en-IN" i="1">
                        <a:latin typeface="Cambria Math" panose="02040503050406030204" pitchFamily="18" charset="0"/>
                      </a:rPr>
                      <m:t>𝑝</m:t>
                    </m:r>
                    <m:r>
                      <a:rPr lang="en-IN">
                        <a:latin typeface="Cambria Math" panose="02040503050406030204" pitchFamily="18" charset="0"/>
                      </a:rPr>
                      <m:t>=10</m:t>
                    </m:r>
                  </m:oMath>
                </a14:m>
                <a:r>
                  <a:rPr lang="en-IN" dirty="0"/>
                  <a:t>, that’s 1,024 models.</a:t>
                </a:r>
              </a:p>
              <a:p>
                <a:pPr lvl="1"/>
                <a:r>
                  <a:rPr lang="en-IN" dirty="0"/>
                  <a:t>For </a:t>
                </a:r>
                <a14:m>
                  <m:oMath xmlns:m="http://schemas.openxmlformats.org/officeDocument/2006/math">
                    <m:r>
                      <a:rPr lang="en-IN" i="1">
                        <a:latin typeface="Cambria Math" panose="02040503050406030204" pitchFamily="18" charset="0"/>
                      </a:rPr>
                      <m:t>𝑝</m:t>
                    </m:r>
                    <m:r>
                      <a:rPr lang="en-IN">
                        <a:latin typeface="Cambria Math" panose="02040503050406030204" pitchFamily="18" charset="0"/>
                      </a:rPr>
                      <m:t>=20</m:t>
                    </m:r>
                  </m:oMath>
                </a14:m>
                <a:r>
                  <a:rPr lang="en-IN" dirty="0"/>
                  <a:t>, that’s over a million models!</a:t>
                </a:r>
              </a:p>
              <a:p>
                <a:pPr lvl="1"/>
                <a:r>
                  <a:rPr lang="en-IN" dirty="0"/>
                  <a:t>Not practical when the number of predictors is very large.</a:t>
                </a:r>
              </a:p>
              <a:p>
                <a:r>
                  <a:rPr lang="en-IN" b="1" dirty="0"/>
                  <a:t>When to Use</a:t>
                </a:r>
              </a:p>
              <a:p>
                <a:pPr lvl="1"/>
                <a:r>
                  <a:rPr lang="en-IN" dirty="0"/>
                  <a:t>Works well when the number of features is </a:t>
                </a:r>
                <a:r>
                  <a:rPr lang="en-IN" b="1" dirty="0"/>
                  <a:t>small to moderate</a:t>
                </a:r>
                <a:r>
                  <a:rPr lang="en-IN" dirty="0"/>
                  <a:t>.</a:t>
                </a:r>
              </a:p>
              <a:p>
                <a:pPr lvl="1"/>
                <a:r>
                  <a:rPr lang="en-IN" dirty="0"/>
                  <a:t>For high-dimensional datasets, we often use faster alternatives like </a:t>
                </a:r>
                <a:r>
                  <a:rPr lang="en-IN" b="1" dirty="0"/>
                  <a:t>forward selection, backward elimination, or regularization methods (Lasso, Ridge, Elastic Net)</a:t>
                </a:r>
                <a:r>
                  <a:rPr lang="en-IN" dirty="0"/>
                  <a:t>.</a:t>
                </a:r>
              </a:p>
              <a:p>
                <a:pPr lvl="1"/>
                <a:endParaRPr lang="en-IN" dirty="0"/>
              </a:p>
              <a:p>
                <a:endParaRPr lang="en-US" dirty="0"/>
              </a:p>
            </p:txBody>
          </p:sp>
        </mc:Choice>
        <mc:Fallback xmlns="">
          <p:sp>
            <p:nvSpPr>
              <p:cNvPr id="3" name="Content Placeholder 2">
                <a:extLst>
                  <a:ext uri="{FF2B5EF4-FFF2-40B4-BE49-F238E27FC236}">
                    <a16:creationId xmlns:a16="http://schemas.microsoft.com/office/drawing/2014/main" id="{670291F8-C514-AAA4-038C-24A37E4F348C}"/>
                  </a:ext>
                </a:extLst>
              </p:cNvPr>
              <p:cNvSpPr>
                <a:spLocks noGrp="1" noRot="1" noChangeAspect="1" noMove="1" noResize="1" noEditPoints="1" noAdjustHandles="1" noChangeArrowheads="1" noChangeShapeType="1" noTextEdit="1"/>
              </p:cNvSpPr>
              <p:nvPr>
                <p:ph idx="1"/>
              </p:nvPr>
            </p:nvSpPr>
            <p:spPr>
              <a:xfrm>
                <a:off x="838200" y="1317812"/>
                <a:ext cx="10515600" cy="5392269"/>
              </a:xfrm>
              <a:blipFill>
                <a:blip r:embed="rId3"/>
                <a:stretch>
                  <a:fillRect l="-724" t="-2347"/>
                </a:stretch>
              </a:blipFill>
            </p:spPr>
            <p:txBody>
              <a:bodyPr/>
              <a:lstStyle/>
              <a:p>
                <a:r>
                  <a:rPr lang="en-US">
                    <a:noFill/>
                  </a:rPr>
                  <a:t> </a:t>
                </a:r>
              </a:p>
            </p:txBody>
          </p:sp>
        </mc:Fallback>
      </mc:AlternateContent>
    </p:spTree>
    <p:extLst>
      <p:ext uri="{BB962C8B-B14F-4D97-AF65-F5344CB8AC3E}">
        <p14:creationId xmlns:p14="http://schemas.microsoft.com/office/powerpoint/2010/main" val="9550074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E113C-849A-2E24-9826-574154421E0D}"/>
              </a:ext>
            </a:extLst>
          </p:cNvPr>
          <p:cNvSpPr>
            <a:spLocks noGrp="1"/>
          </p:cNvSpPr>
          <p:nvPr>
            <p:ph type="title"/>
          </p:nvPr>
        </p:nvSpPr>
        <p:spPr/>
        <p:txBody>
          <a:bodyPr/>
          <a:lstStyle/>
          <a:p>
            <a:r>
              <a:rPr lang="en-US" dirty="0"/>
              <a:t>Forward Stepwise Selection</a:t>
            </a:r>
          </a:p>
        </p:txBody>
      </p:sp>
      <p:sp>
        <p:nvSpPr>
          <p:cNvPr id="3" name="Content Placeholder 2">
            <a:extLst>
              <a:ext uri="{FF2B5EF4-FFF2-40B4-BE49-F238E27FC236}">
                <a16:creationId xmlns:a16="http://schemas.microsoft.com/office/drawing/2014/main" id="{92128BEA-66CF-14AF-D331-4C3322309094}"/>
              </a:ext>
            </a:extLst>
          </p:cNvPr>
          <p:cNvSpPr>
            <a:spLocks noGrp="1"/>
          </p:cNvSpPr>
          <p:nvPr>
            <p:ph idx="1"/>
          </p:nvPr>
        </p:nvSpPr>
        <p:spPr/>
        <p:txBody>
          <a:bodyPr/>
          <a:lstStyle/>
          <a:p>
            <a:r>
              <a:rPr lang="en-US" dirty="0"/>
              <a:t>Forward Stepwise selection: </a:t>
            </a:r>
          </a:p>
          <a:p>
            <a:pPr marL="914400" lvl="1" indent="-457200" eaLnBrk="0" fontAlgn="base" hangingPunct="0">
              <a:lnSpc>
                <a:spcPct val="100000"/>
              </a:lnSpc>
              <a:spcBef>
                <a:spcPct val="0"/>
              </a:spcBef>
              <a:spcAft>
                <a:spcPct val="0"/>
              </a:spcAft>
              <a:buFont typeface="+mj-lt"/>
              <a:buAutoNum type="arabicPeriod"/>
            </a:pPr>
            <a:r>
              <a:rPr lang="en-US" altLang="en-US" sz="2000" dirty="0">
                <a:latin typeface="Arial" panose="020B0604020202020204" pitchFamily="34" charset="0"/>
              </a:rPr>
              <a:t>Fit the </a:t>
            </a:r>
            <a:r>
              <a:rPr lang="en-US" altLang="en-US" sz="2000" b="1" dirty="0">
                <a:latin typeface="Arial" panose="020B0604020202020204" pitchFamily="34" charset="0"/>
              </a:rPr>
              <a:t>null model</a:t>
            </a:r>
            <a:r>
              <a:rPr lang="en-US" altLang="en-US" sz="2000" dirty="0">
                <a:latin typeface="Arial" panose="020B0604020202020204" pitchFamily="34" charset="0"/>
              </a:rPr>
              <a:t> (intercept only. No predictors).</a:t>
            </a:r>
          </a:p>
          <a:p>
            <a:pPr marL="914400" lvl="1" indent="-457200" eaLnBrk="0" fontAlgn="base" hangingPunct="0">
              <a:lnSpc>
                <a:spcPct val="100000"/>
              </a:lnSpc>
              <a:spcBef>
                <a:spcPct val="0"/>
              </a:spcBef>
              <a:spcAft>
                <a:spcPct val="0"/>
              </a:spcAft>
              <a:buFont typeface="+mj-lt"/>
              <a:buAutoNum type="arabicPeriod"/>
            </a:pPr>
            <a:r>
              <a:rPr lang="en-US" altLang="en-US" sz="2000" dirty="0">
                <a:latin typeface="Arial" panose="020B0604020202020204" pitchFamily="34" charset="0"/>
              </a:rPr>
              <a:t>For every candidate predictor not yet in the model, fit the model that </a:t>
            </a:r>
            <a:r>
              <a:rPr lang="en-US" altLang="en-US" sz="2000" b="1" dirty="0">
                <a:latin typeface="Arial" panose="020B0604020202020204" pitchFamily="34" charset="0"/>
              </a:rPr>
              <a:t>adds that predictor</a:t>
            </a:r>
            <a:r>
              <a:rPr lang="en-US" altLang="en-US" sz="2000" dirty="0">
                <a:latin typeface="Arial" panose="020B0604020202020204" pitchFamily="34" charset="0"/>
              </a:rPr>
              <a:t> to the current model, and measure improvement (e.g., increase in R</a:t>
            </a:r>
            <a:r>
              <a:rPr lang="en-US" altLang="en-US" sz="2000" baseline="30000" dirty="0">
                <a:latin typeface="Arial" panose="020B0604020202020204" pitchFamily="34" charset="0"/>
              </a:rPr>
              <a:t>2</a:t>
            </a:r>
            <a:r>
              <a:rPr lang="en-US" altLang="en-US" sz="2000" dirty="0">
                <a:latin typeface="Arial" panose="020B0604020202020204" pitchFamily="34" charset="0"/>
              </a:rPr>
              <a:t>).</a:t>
            </a:r>
          </a:p>
          <a:p>
            <a:pPr marL="914400" lvl="1" indent="-457200" eaLnBrk="0" fontAlgn="base" hangingPunct="0">
              <a:lnSpc>
                <a:spcPct val="100000"/>
              </a:lnSpc>
              <a:spcBef>
                <a:spcPct val="0"/>
              </a:spcBef>
              <a:spcAft>
                <a:spcPct val="0"/>
              </a:spcAft>
              <a:buFont typeface="+mj-lt"/>
              <a:buAutoNum type="arabicPeriod"/>
            </a:pPr>
            <a:r>
              <a:rPr lang="en-US" altLang="en-US" sz="2000" dirty="0">
                <a:latin typeface="Arial" panose="020B0604020202020204" pitchFamily="34" charset="0"/>
              </a:rPr>
              <a:t>Add the predictor that gives the </a:t>
            </a:r>
            <a:r>
              <a:rPr lang="en-US" altLang="en-US" sz="2000" b="1" dirty="0">
                <a:latin typeface="Arial" panose="020B0604020202020204" pitchFamily="34" charset="0"/>
              </a:rPr>
              <a:t>largest improvement</a:t>
            </a:r>
            <a:endParaRPr lang="en-US" altLang="en-US" sz="2000" dirty="0">
              <a:latin typeface="Arial" panose="020B0604020202020204" pitchFamily="34" charset="0"/>
            </a:endParaRPr>
          </a:p>
          <a:p>
            <a:pPr marL="914400" lvl="1" indent="-457200" eaLnBrk="0" fontAlgn="base" hangingPunct="0">
              <a:lnSpc>
                <a:spcPct val="100000"/>
              </a:lnSpc>
              <a:spcBef>
                <a:spcPct val="0"/>
              </a:spcBef>
              <a:spcAft>
                <a:spcPct val="0"/>
              </a:spcAft>
              <a:buFont typeface="+mj-lt"/>
              <a:buAutoNum type="arabicPeriod"/>
            </a:pPr>
            <a:r>
              <a:rPr lang="en-US" altLang="en-US" sz="2000" dirty="0">
                <a:latin typeface="Arial" panose="020B0604020202020204" pitchFamily="34" charset="0"/>
              </a:rPr>
              <a:t>Repeat steps 2–3 until </a:t>
            </a:r>
            <a:r>
              <a:rPr lang="en-US" altLang="en-US" sz="2000" b="1" dirty="0">
                <a:latin typeface="Arial" panose="020B0604020202020204" pitchFamily="34" charset="0"/>
              </a:rPr>
              <a:t>no remaining predictor</a:t>
            </a:r>
            <a:r>
              <a:rPr lang="en-US" altLang="en-US" sz="2000" dirty="0">
                <a:latin typeface="Arial" panose="020B0604020202020204" pitchFamily="34" charset="0"/>
              </a:rPr>
              <a:t> improves the model enough (based on your chosen stopping rule).</a:t>
            </a:r>
          </a:p>
          <a:p>
            <a:pPr marL="914400" lvl="1" indent="-457200" eaLnBrk="0" fontAlgn="base" hangingPunct="0">
              <a:lnSpc>
                <a:spcPct val="100000"/>
              </a:lnSpc>
              <a:spcBef>
                <a:spcPct val="0"/>
              </a:spcBef>
              <a:spcAft>
                <a:spcPct val="0"/>
              </a:spcAft>
              <a:buFont typeface="+mj-lt"/>
              <a:buAutoNum type="arabicPeriod"/>
            </a:pPr>
            <a:r>
              <a:rPr lang="en-US" altLang="en-US" sz="2000" dirty="0">
                <a:latin typeface="Arial" panose="020B0604020202020204" pitchFamily="34" charset="0"/>
              </a:rPr>
              <a:t>At each step you may also check whether any already-included predictor has become useless and drop it (that is the bidirectional variant).</a:t>
            </a:r>
          </a:p>
          <a:p>
            <a:r>
              <a:rPr lang="en-IN" sz="2400" dirty="0"/>
              <a:t>Much faster and greedy than best subset selection.</a:t>
            </a:r>
          </a:p>
          <a:p>
            <a:r>
              <a:rPr lang="en-IN" sz="2400" dirty="0"/>
              <a:t>Works well when dimensionality is high</a:t>
            </a:r>
          </a:p>
          <a:p>
            <a:r>
              <a:rPr lang="en-IN" sz="2400" dirty="0"/>
              <a:t>Checks for models =</a:t>
            </a:r>
            <a:endParaRPr lang="en-US" sz="2400" dirty="0"/>
          </a:p>
          <a:p>
            <a:pPr marL="0" indent="0" eaLnBrk="0" fontAlgn="base" hangingPunct="0">
              <a:lnSpc>
                <a:spcPct val="100000"/>
              </a:lnSpc>
              <a:spcBef>
                <a:spcPct val="0"/>
              </a:spcBef>
              <a:spcAft>
                <a:spcPct val="0"/>
              </a:spcAft>
              <a:buNone/>
            </a:pPr>
            <a:endParaRPr lang="en-US" altLang="en-US" sz="2400" dirty="0">
              <a:latin typeface="Arial" panose="020B0604020202020204" pitchFamily="34" charset="0"/>
            </a:endParaRPr>
          </a:p>
          <a:p>
            <a:pPr marL="0" indent="0">
              <a:buNone/>
            </a:pPr>
            <a:endParaRPr lang="en-US" sz="2400" dirty="0"/>
          </a:p>
          <a:p>
            <a:endParaRPr lang="en-US" dirty="0"/>
          </a:p>
        </p:txBody>
      </p:sp>
      <p:pic>
        <p:nvPicPr>
          <p:cNvPr id="5" name="Picture 4">
            <a:extLst>
              <a:ext uri="{FF2B5EF4-FFF2-40B4-BE49-F238E27FC236}">
                <a16:creationId xmlns:a16="http://schemas.microsoft.com/office/drawing/2014/main" id="{619505FA-AFD9-6F67-C16B-CE257036ABEF}"/>
              </a:ext>
            </a:extLst>
          </p:cNvPr>
          <p:cNvPicPr>
            <a:picLocks noChangeAspect="1"/>
          </p:cNvPicPr>
          <p:nvPr/>
        </p:nvPicPr>
        <p:blipFill>
          <a:blip r:embed="rId2"/>
          <a:stretch>
            <a:fillRect/>
          </a:stretch>
        </p:blipFill>
        <p:spPr>
          <a:xfrm>
            <a:off x="4337050" y="5795963"/>
            <a:ext cx="3517900" cy="762000"/>
          </a:xfrm>
          <a:prstGeom prst="rect">
            <a:avLst/>
          </a:prstGeom>
        </p:spPr>
      </p:pic>
    </p:spTree>
    <p:extLst>
      <p:ext uri="{BB962C8B-B14F-4D97-AF65-F5344CB8AC3E}">
        <p14:creationId xmlns:p14="http://schemas.microsoft.com/office/powerpoint/2010/main" val="1098467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CEF1B8-8B69-33F6-1F3B-13980BA9B760}"/>
              </a:ext>
            </a:extLst>
          </p:cNvPr>
          <p:cNvSpPr>
            <a:spLocks noGrp="1"/>
          </p:cNvSpPr>
          <p:nvPr>
            <p:ph idx="1"/>
          </p:nvPr>
        </p:nvSpPr>
        <p:spPr/>
        <p:txBody>
          <a:bodyPr>
            <a:normAutofit/>
          </a:bodyPr>
          <a:lstStyle/>
          <a:p>
            <a:pPr marL="0" indent="0">
              <a:buNone/>
            </a:pPr>
            <a:r>
              <a:rPr lang="en-US" sz="2000" dirty="0"/>
              <a:t>2. </a:t>
            </a:r>
            <a:r>
              <a:rPr lang="en-US" b="1" dirty="0"/>
              <a:t>Noisy Data</a:t>
            </a:r>
          </a:p>
          <a:p>
            <a:r>
              <a:rPr lang="en-IN" sz="2000" dirty="0"/>
              <a:t>Data contains errors or random variations that don’t represent true values(outliers).</a:t>
            </a:r>
          </a:p>
          <a:p>
            <a:pPr marL="457200" lvl="1" indent="0">
              <a:buNone/>
            </a:pPr>
            <a:r>
              <a:rPr lang="en-IN" sz="2000" b="1" dirty="0"/>
              <a:t>Example:</a:t>
            </a:r>
            <a:endParaRPr lang="en-IN" sz="2000" dirty="0"/>
          </a:p>
          <a:p>
            <a:pPr lvl="1"/>
            <a:r>
              <a:rPr lang="en-IN" sz="2000" dirty="0"/>
              <a:t>Sensor records room temperature: [25, 26, 25, 80, 26]</a:t>
            </a:r>
          </a:p>
          <a:p>
            <a:pPr lvl="1"/>
            <a:r>
              <a:rPr lang="en-IN" sz="2000" dirty="0"/>
              <a:t>The value </a:t>
            </a:r>
            <a:r>
              <a:rPr lang="en-IN" sz="2000" b="1" dirty="0"/>
              <a:t>80°C</a:t>
            </a:r>
            <a:r>
              <a:rPr lang="en-IN" sz="2000" dirty="0"/>
              <a:t> is noise (measurement error).</a:t>
            </a:r>
          </a:p>
          <a:p>
            <a:pPr lvl="1"/>
            <a:r>
              <a:rPr lang="en-IN" sz="2000" b="1" dirty="0"/>
              <a:t>Real-life:</a:t>
            </a:r>
            <a:r>
              <a:rPr lang="en-IN" sz="2000" dirty="0"/>
              <a:t> Typos in text (e.g., "</a:t>
            </a:r>
            <a:r>
              <a:rPr lang="en-IN" sz="2000" dirty="0" err="1"/>
              <a:t>machin</a:t>
            </a:r>
            <a:r>
              <a:rPr lang="en-IN" sz="2000" dirty="0"/>
              <a:t> </a:t>
            </a:r>
            <a:r>
              <a:rPr lang="en-IN" sz="2000" dirty="0" err="1"/>
              <a:t>learnin</a:t>
            </a:r>
            <a:r>
              <a:rPr lang="en-IN" sz="2000" dirty="0"/>
              <a:t>" instead of "machine learning").</a:t>
            </a:r>
          </a:p>
          <a:p>
            <a:pPr marL="0" indent="0">
              <a:buNone/>
            </a:pPr>
            <a:r>
              <a:rPr lang="en-US" sz="2000" dirty="0"/>
              <a:t>3. </a:t>
            </a:r>
            <a:r>
              <a:rPr lang="en-US" b="1" dirty="0"/>
              <a:t>Inconsistent values</a:t>
            </a:r>
          </a:p>
          <a:p>
            <a:pPr marL="0" indent="0">
              <a:buNone/>
            </a:pPr>
            <a:endParaRPr lang="en-US" sz="2000" dirty="0"/>
          </a:p>
        </p:txBody>
      </p:sp>
      <p:graphicFrame>
        <p:nvGraphicFramePr>
          <p:cNvPr id="6" name="Table 5">
            <a:extLst>
              <a:ext uri="{FF2B5EF4-FFF2-40B4-BE49-F238E27FC236}">
                <a16:creationId xmlns:a16="http://schemas.microsoft.com/office/drawing/2014/main" id="{F78A4D7A-0826-ECEF-EFAB-068BA8F42631}"/>
              </a:ext>
            </a:extLst>
          </p:cNvPr>
          <p:cNvGraphicFramePr>
            <a:graphicFrameLocks noGrp="1"/>
          </p:cNvGraphicFramePr>
          <p:nvPr/>
        </p:nvGraphicFramePr>
        <p:xfrm>
          <a:off x="1040946" y="4749364"/>
          <a:ext cx="8788854" cy="1097280"/>
        </p:xfrm>
        <a:graphic>
          <a:graphicData uri="http://schemas.openxmlformats.org/drawingml/2006/table">
            <a:tbl>
              <a:tblPr/>
              <a:tblGrid>
                <a:gridCol w="2929618">
                  <a:extLst>
                    <a:ext uri="{9D8B030D-6E8A-4147-A177-3AD203B41FA5}">
                      <a16:colId xmlns:a16="http://schemas.microsoft.com/office/drawing/2014/main" val="673177834"/>
                    </a:ext>
                  </a:extLst>
                </a:gridCol>
                <a:gridCol w="2929618">
                  <a:extLst>
                    <a:ext uri="{9D8B030D-6E8A-4147-A177-3AD203B41FA5}">
                      <a16:colId xmlns:a16="http://schemas.microsoft.com/office/drawing/2014/main" val="2186662033"/>
                    </a:ext>
                  </a:extLst>
                </a:gridCol>
                <a:gridCol w="2929618">
                  <a:extLst>
                    <a:ext uri="{9D8B030D-6E8A-4147-A177-3AD203B41FA5}">
                      <a16:colId xmlns:a16="http://schemas.microsoft.com/office/drawing/2014/main" val="1407888930"/>
                    </a:ext>
                  </a:extLst>
                </a:gridCol>
              </a:tblGrid>
              <a:tr h="0">
                <a:tc>
                  <a:txBody>
                    <a:bodyPr/>
                    <a:lstStyle/>
                    <a:p>
                      <a:pPr>
                        <a:buNone/>
                      </a:pPr>
                      <a:r>
                        <a:rPr lang="en-IN" b="1" dirty="0"/>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1" dirty="0"/>
                        <a:t>DOB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1" dirty="0"/>
                        <a:t>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2591677"/>
                  </a:ext>
                </a:extLst>
              </a:tr>
              <a:tr h="291727">
                <a:tc>
                  <a:txBody>
                    <a:bodyPr/>
                    <a:lstStyle/>
                    <a:p>
                      <a:pPr>
                        <a:buNone/>
                      </a:pPr>
                      <a:r>
                        <a:rPr lang="en-IN" dirty="0"/>
                        <a:t>Rohan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2000-05-12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34302242"/>
                  </a:ext>
                </a:extLst>
              </a:tr>
              <a:tr h="291727">
                <a:tc>
                  <a:txBody>
                    <a:bodyPr/>
                    <a:lstStyle/>
                    <a:p>
                      <a:pPr>
                        <a:buNone/>
                      </a:pPr>
                      <a:r>
                        <a:rPr lang="en-IN" dirty="0"/>
                        <a:t>Anita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1998-03-10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9258119"/>
                  </a:ext>
                </a:extLst>
              </a:tr>
            </a:tbl>
          </a:graphicData>
        </a:graphic>
      </p:graphicFrame>
      <p:sp>
        <p:nvSpPr>
          <p:cNvPr id="7" name="Rectangle 2">
            <a:extLst>
              <a:ext uri="{FF2B5EF4-FFF2-40B4-BE49-F238E27FC236}">
                <a16:creationId xmlns:a16="http://schemas.microsoft.com/office/drawing/2014/main" id="{F4F0A909-0680-E66A-6EF8-63D423EDD9C9}"/>
              </a:ext>
            </a:extLst>
          </p:cNvPr>
          <p:cNvSpPr>
            <a:spLocks noChangeArrowheads="1"/>
          </p:cNvSpPr>
          <p:nvPr/>
        </p:nvSpPr>
        <p:spPr bwMode="auto">
          <a:xfrm>
            <a:off x="838200" y="7283430"/>
            <a:ext cx="870853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Example: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According to DOB, Anita should be 27, but Age column says 30 → inconsistency.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Also: Writing gender as </a:t>
            </a:r>
            <a:r>
              <a:rPr kumimoji="0" lang="en-US" altLang="en-US" sz="1000" b="0" i="0" u="none" strike="noStrike" cap="none" normalizeH="0" baseline="0" dirty="0">
                <a:ln>
                  <a:noFill/>
                </a:ln>
                <a:solidFill>
                  <a:schemeClr val="tx1"/>
                </a:solidFill>
                <a:effectLst/>
                <a:latin typeface="Arial Unicode MS" panose="020B0604020202020204" pitchFamily="34" charset="-128"/>
              </a:rPr>
              <a:t>M/F</a:t>
            </a:r>
            <a:r>
              <a:rPr kumimoji="0" lang="en-US" altLang="en-US" sz="1000" b="0" i="0" u="none" strike="noStrike" cap="none" normalizeH="0" baseline="0" dirty="0">
                <a:ln>
                  <a:noFill/>
                </a:ln>
                <a:solidFill>
                  <a:schemeClr val="tx1"/>
                </a:solidFill>
                <a:effectLst/>
              </a:rPr>
              <a:t> in some rows and </a:t>
            </a:r>
            <a:r>
              <a:rPr kumimoji="0" lang="en-US" altLang="en-US" sz="1000" b="0" i="0" u="none" strike="noStrike" cap="none" normalizeH="0" baseline="0" dirty="0">
                <a:ln>
                  <a:noFill/>
                </a:ln>
                <a:solidFill>
                  <a:schemeClr val="tx1"/>
                </a:solidFill>
                <a:effectLst/>
                <a:latin typeface="Arial Unicode MS" panose="020B0604020202020204" pitchFamily="34" charset="-128"/>
              </a:rPr>
              <a:t>Male/Female</a:t>
            </a:r>
            <a:r>
              <a:rPr kumimoji="0" lang="en-US" altLang="en-US" sz="1000" b="0" i="0" u="none" strike="noStrike" cap="none" normalizeH="0" baseline="0" dirty="0">
                <a:ln>
                  <a:noFill/>
                </a:ln>
                <a:solidFill>
                  <a:schemeClr val="tx1"/>
                </a:solidFill>
                <a:effectLst/>
              </a:rPr>
              <a:t> in others.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D569ADEB-C0E4-A705-3E7A-3AAAEADDA056}"/>
              </a:ext>
            </a:extLst>
          </p:cNvPr>
          <p:cNvSpPr txBox="1"/>
          <p:nvPr/>
        </p:nvSpPr>
        <p:spPr>
          <a:xfrm>
            <a:off x="1040946" y="5981581"/>
            <a:ext cx="9523639" cy="646331"/>
          </a:xfrm>
          <a:prstGeom prst="rect">
            <a:avLst/>
          </a:prstGeom>
          <a:noFill/>
        </p:spPr>
        <p:txBody>
          <a:bodyPr wrap="square">
            <a:spAutoFit/>
          </a:bodyPr>
          <a:lstStyle/>
          <a:p>
            <a:pPr>
              <a:buNone/>
            </a:pPr>
            <a:r>
              <a:rPr lang="en-IN" dirty="0"/>
              <a:t>according to DOB, Anita should be 27, but Age column says 30 → inconsistency.</a:t>
            </a:r>
          </a:p>
          <a:p>
            <a:pPr>
              <a:buFont typeface="Arial" panose="020B0604020202020204" pitchFamily="34" charset="0"/>
              <a:buChar char="•"/>
            </a:pPr>
            <a:r>
              <a:rPr lang="en-IN" dirty="0"/>
              <a:t>Also: Writing gender as </a:t>
            </a:r>
            <a:r>
              <a:rPr lang="en-IN" dirty="0">
                <a:latin typeface="Courier New" panose="02070309020205020404" pitchFamily="49" charset="0"/>
              </a:rPr>
              <a:t>M/F</a:t>
            </a:r>
            <a:r>
              <a:rPr lang="en-IN" dirty="0"/>
              <a:t> in some rows and </a:t>
            </a:r>
            <a:r>
              <a:rPr lang="en-IN" dirty="0">
                <a:latin typeface="Courier New" panose="02070309020205020404" pitchFamily="49" charset="0"/>
              </a:rPr>
              <a:t>Male/Female</a:t>
            </a:r>
            <a:r>
              <a:rPr lang="en-IN" dirty="0"/>
              <a:t> in others.</a:t>
            </a:r>
          </a:p>
        </p:txBody>
      </p:sp>
      <p:sp>
        <p:nvSpPr>
          <p:cNvPr id="12" name="Title 1">
            <a:extLst>
              <a:ext uri="{FF2B5EF4-FFF2-40B4-BE49-F238E27FC236}">
                <a16:creationId xmlns:a16="http://schemas.microsoft.com/office/drawing/2014/main" id="{026BA329-3D12-42DB-1117-F36190EF326D}"/>
              </a:ext>
            </a:extLst>
          </p:cNvPr>
          <p:cNvSpPr txBox="1">
            <a:spLocks/>
          </p:cNvSpPr>
          <p:nvPr/>
        </p:nvSpPr>
        <p:spPr>
          <a:xfrm>
            <a:off x="838200" y="365125"/>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Types of Problematic Data in Machine Learning</a:t>
            </a:r>
            <a:endParaRPr lang="en-US" dirty="0"/>
          </a:p>
        </p:txBody>
      </p:sp>
    </p:spTree>
    <p:extLst>
      <p:ext uri="{BB962C8B-B14F-4D97-AF65-F5344CB8AC3E}">
        <p14:creationId xmlns:p14="http://schemas.microsoft.com/office/powerpoint/2010/main" val="3076464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AC8BF-2B64-124B-AE53-6341A2820F65}"/>
              </a:ext>
            </a:extLst>
          </p:cNvPr>
          <p:cNvSpPr>
            <a:spLocks noGrp="1"/>
          </p:cNvSpPr>
          <p:nvPr>
            <p:ph type="title"/>
          </p:nvPr>
        </p:nvSpPr>
        <p:spPr/>
        <p:txBody>
          <a:bodyPr/>
          <a:lstStyle/>
          <a:p>
            <a:r>
              <a:rPr lang="en-US" dirty="0"/>
              <a:t>Forward Stepwise Selection</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AEE24A76-55E2-2225-91C0-5B3168931839}"/>
                  </a:ext>
                </a:extLst>
              </p:cNvPr>
              <p:cNvGraphicFramePr>
                <a:graphicFrameLocks noGrp="1"/>
              </p:cNvGraphicFramePr>
              <p:nvPr>
                <p:extLst>
                  <p:ext uri="{D42A27DB-BD31-4B8C-83A1-F6EECF244321}">
                    <p14:modId xmlns:p14="http://schemas.microsoft.com/office/powerpoint/2010/main" val="435768177"/>
                  </p:ext>
                </p:extLst>
              </p:nvPr>
            </p:nvGraphicFramePr>
            <p:xfrm>
              <a:off x="744070" y="1830294"/>
              <a:ext cx="10515600" cy="2560320"/>
            </p:xfrm>
            <a:graphic>
              <a:graphicData uri="http://schemas.openxmlformats.org/drawingml/2006/table">
                <a:tbl>
                  <a:tblPr/>
                  <a:tblGrid>
                    <a:gridCol w="2103120">
                      <a:extLst>
                        <a:ext uri="{9D8B030D-6E8A-4147-A177-3AD203B41FA5}">
                          <a16:colId xmlns:a16="http://schemas.microsoft.com/office/drawing/2014/main" val="1724961689"/>
                        </a:ext>
                      </a:extLst>
                    </a:gridCol>
                    <a:gridCol w="2103120">
                      <a:extLst>
                        <a:ext uri="{9D8B030D-6E8A-4147-A177-3AD203B41FA5}">
                          <a16:colId xmlns:a16="http://schemas.microsoft.com/office/drawing/2014/main" val="1289114353"/>
                        </a:ext>
                      </a:extLst>
                    </a:gridCol>
                    <a:gridCol w="2103120">
                      <a:extLst>
                        <a:ext uri="{9D8B030D-6E8A-4147-A177-3AD203B41FA5}">
                          <a16:colId xmlns:a16="http://schemas.microsoft.com/office/drawing/2014/main" val="4031045673"/>
                        </a:ext>
                      </a:extLst>
                    </a:gridCol>
                    <a:gridCol w="2103120">
                      <a:extLst>
                        <a:ext uri="{9D8B030D-6E8A-4147-A177-3AD203B41FA5}">
                          <a16:colId xmlns:a16="http://schemas.microsoft.com/office/drawing/2014/main" val="2263184304"/>
                        </a:ext>
                      </a:extLst>
                    </a:gridCol>
                    <a:gridCol w="2103120">
                      <a:extLst>
                        <a:ext uri="{9D8B030D-6E8A-4147-A177-3AD203B41FA5}">
                          <a16:colId xmlns:a16="http://schemas.microsoft.com/office/drawing/2014/main" val="656984033"/>
                        </a:ext>
                      </a:extLst>
                    </a:gridCol>
                  </a:tblGrid>
                  <a:tr h="0">
                    <a:tc>
                      <a:txBody>
                        <a:bodyPr/>
                        <a:lstStyle/>
                        <a:p>
                          <a:pPr>
                            <a:buNone/>
                          </a:pPr>
                          <a:r>
                            <a:rPr lang="en-IN" dirty="0"/>
                            <a:t>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Size (</a:t>
                          </a:r>
                          <a:r>
                            <a:rPr lang="en-IN" dirty="0" err="1"/>
                            <a:t>sqft</a:t>
                          </a:r>
                          <a:r>
                            <a:rPr lang="en-IN" dirty="0"/>
                            <a:t>)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i="0">
                                      <a:latin typeface="Cambria Math" panose="02040503050406030204" pitchFamily="18" charset="0"/>
                                    </a:rPr>
                                    <m:t>1</m:t>
                                  </m:r>
                                </m:sub>
                              </m:sSub>
                            </m:oMath>
                          </a14:m>
                          <a:endParaRPr lang="ar-AE"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Bedrooms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i="0">
                                      <a:latin typeface="Cambria Math" panose="02040503050406030204" pitchFamily="18" charset="0"/>
                                    </a:rPr>
                                    <m:t>2</m:t>
                                  </m:r>
                                </m:sub>
                              </m:sSub>
                            </m:oMath>
                          </a14:m>
                          <a:endParaRPr lang="ar-A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Age (years)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i="0">
                                      <a:latin typeface="Cambria Math" panose="02040503050406030204" pitchFamily="18" charset="0"/>
                                    </a:rPr>
                                    <m:t>3</m:t>
                                  </m:r>
                                </m:sub>
                              </m:sSub>
                            </m:oMath>
                          </a14:m>
                          <a:endParaRPr lang="ar-AE"/>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Price </a:t>
                          </a:r>
                          <a14:m>
                            <m:oMath xmlns:m="http://schemas.openxmlformats.org/officeDocument/2006/math">
                              <m:r>
                                <a:rPr lang="en-IN" i="1">
                                  <a:latin typeface="Cambria Math" panose="02040503050406030204" pitchFamily="18" charset="0"/>
                                </a:rPr>
                                <m:t>𝑌</m:t>
                              </m:r>
                            </m:oMath>
                          </a14:m>
                          <a:r>
                            <a:rPr lang="en-IN"/>
                            <a:t>(thousands)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2187017"/>
                      </a:ext>
                    </a:extLst>
                  </a:tr>
                  <a:tr h="0">
                    <a:tc>
                      <a:txBody>
                        <a:bodyPr/>
                        <a:lstStyle/>
                        <a:p>
                          <a:pPr>
                            <a:buNone/>
                          </a:pPr>
                          <a:r>
                            <a:rPr lang="en-IN"/>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1500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4768885"/>
                      </a:ext>
                    </a:extLst>
                  </a:tr>
                  <a:tr h="0">
                    <a:tc>
                      <a:txBody>
                        <a:bodyPr/>
                        <a:lstStyle/>
                        <a:p>
                          <a:pPr>
                            <a:buNone/>
                          </a:pPr>
                          <a:r>
                            <a:rPr lang="en-IN"/>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1700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240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955866"/>
                      </a:ext>
                    </a:extLst>
                  </a:tr>
                  <a:tr h="0">
                    <a:tc>
                      <a:txBody>
                        <a:bodyPr/>
                        <a:lstStyle/>
                        <a:p>
                          <a:pPr>
                            <a:buNone/>
                          </a:pPr>
                          <a:r>
                            <a:rPr lang="en-IN"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1900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260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523795"/>
                      </a:ext>
                    </a:extLst>
                  </a:tr>
                  <a:tr h="0">
                    <a:tc>
                      <a:txBody>
                        <a:bodyPr/>
                        <a:lstStyle/>
                        <a:p>
                          <a:pPr>
                            <a:buNone/>
                          </a:pPr>
                          <a:r>
                            <a:rPr lang="en-IN"/>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2100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3908660"/>
                      </a:ext>
                    </a:extLst>
                  </a:tr>
                  <a:tr h="0">
                    <a:tc>
                      <a:txBody>
                        <a:bodyPr/>
                        <a:lstStyle/>
                        <a:p>
                          <a:pPr>
                            <a:buNone/>
                          </a:pPr>
                          <a:r>
                            <a:rPr lang="en-IN"/>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2300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340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436248"/>
                      </a:ext>
                    </a:extLst>
                  </a:tr>
                  <a:tr h="0">
                    <a:tc>
                      <a:txBody>
                        <a:bodyPr/>
                        <a:lstStyle/>
                        <a:p>
                          <a:pPr>
                            <a:buNone/>
                          </a:pPr>
                          <a:r>
                            <a:rPr lang="en-IN"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2500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360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1843550"/>
                      </a:ext>
                    </a:extLst>
                  </a:tr>
                </a:tbl>
              </a:graphicData>
            </a:graphic>
          </p:graphicFrame>
        </mc:Choice>
        <mc:Fallback xmlns="">
          <p:graphicFrame>
            <p:nvGraphicFramePr>
              <p:cNvPr id="4" name="Table 3">
                <a:extLst>
                  <a:ext uri="{FF2B5EF4-FFF2-40B4-BE49-F238E27FC236}">
                    <a16:creationId xmlns:a16="http://schemas.microsoft.com/office/drawing/2014/main" id="{AEE24A76-55E2-2225-91C0-5B3168931839}"/>
                  </a:ext>
                </a:extLst>
              </p:cNvPr>
              <p:cNvGraphicFramePr>
                <a:graphicFrameLocks noGrp="1"/>
              </p:cNvGraphicFramePr>
              <p:nvPr>
                <p:extLst>
                  <p:ext uri="{D42A27DB-BD31-4B8C-83A1-F6EECF244321}">
                    <p14:modId xmlns:p14="http://schemas.microsoft.com/office/powerpoint/2010/main" val="435768177"/>
                  </p:ext>
                </p:extLst>
              </p:nvPr>
            </p:nvGraphicFramePr>
            <p:xfrm>
              <a:off x="744070" y="1830294"/>
              <a:ext cx="10515600" cy="2560320"/>
            </p:xfrm>
            <a:graphic>
              <a:graphicData uri="http://schemas.openxmlformats.org/drawingml/2006/table">
                <a:tbl>
                  <a:tblPr/>
                  <a:tblGrid>
                    <a:gridCol w="2103120">
                      <a:extLst>
                        <a:ext uri="{9D8B030D-6E8A-4147-A177-3AD203B41FA5}">
                          <a16:colId xmlns:a16="http://schemas.microsoft.com/office/drawing/2014/main" val="1724961689"/>
                        </a:ext>
                      </a:extLst>
                    </a:gridCol>
                    <a:gridCol w="2103120">
                      <a:extLst>
                        <a:ext uri="{9D8B030D-6E8A-4147-A177-3AD203B41FA5}">
                          <a16:colId xmlns:a16="http://schemas.microsoft.com/office/drawing/2014/main" val="1289114353"/>
                        </a:ext>
                      </a:extLst>
                    </a:gridCol>
                    <a:gridCol w="2103120">
                      <a:extLst>
                        <a:ext uri="{9D8B030D-6E8A-4147-A177-3AD203B41FA5}">
                          <a16:colId xmlns:a16="http://schemas.microsoft.com/office/drawing/2014/main" val="4031045673"/>
                        </a:ext>
                      </a:extLst>
                    </a:gridCol>
                    <a:gridCol w="2103120">
                      <a:extLst>
                        <a:ext uri="{9D8B030D-6E8A-4147-A177-3AD203B41FA5}">
                          <a16:colId xmlns:a16="http://schemas.microsoft.com/office/drawing/2014/main" val="2263184304"/>
                        </a:ext>
                      </a:extLst>
                    </a:gridCol>
                    <a:gridCol w="2103120">
                      <a:extLst>
                        <a:ext uri="{9D8B030D-6E8A-4147-A177-3AD203B41FA5}">
                          <a16:colId xmlns:a16="http://schemas.microsoft.com/office/drawing/2014/main" val="656984033"/>
                        </a:ext>
                      </a:extLst>
                    </a:gridCol>
                  </a:tblGrid>
                  <a:tr h="365760">
                    <a:tc>
                      <a:txBody>
                        <a:bodyPr/>
                        <a:lstStyle/>
                        <a:p>
                          <a:pPr>
                            <a:buNone/>
                          </a:pPr>
                          <a:r>
                            <a:rPr lang="en-IN" dirty="0"/>
                            <a:t>index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000" t="-10345" r="-300602" b="-62413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1212" t="-10345" r="-202424" b="-62413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99398" t="-10345" r="-101205" b="-624138"/>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99398" t="-10345" r="-1205" b="-624138"/>
                          </a:stretch>
                        </a:blipFill>
                      </a:tcPr>
                    </a:tc>
                    <a:extLst>
                      <a:ext uri="{0D108BD9-81ED-4DB2-BD59-A6C34878D82A}">
                        <a16:rowId xmlns:a16="http://schemas.microsoft.com/office/drawing/2014/main" val="1362187017"/>
                      </a:ext>
                    </a:extLst>
                  </a:tr>
                  <a:tr h="365760">
                    <a:tc>
                      <a:txBody>
                        <a:bodyPr/>
                        <a:lstStyle/>
                        <a:p>
                          <a:pPr>
                            <a:buNone/>
                          </a:pPr>
                          <a:r>
                            <a:rPr lang="en-IN"/>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1500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4768885"/>
                      </a:ext>
                    </a:extLst>
                  </a:tr>
                  <a:tr h="365760">
                    <a:tc>
                      <a:txBody>
                        <a:bodyPr/>
                        <a:lstStyle/>
                        <a:p>
                          <a:pPr>
                            <a:buNone/>
                          </a:pPr>
                          <a:r>
                            <a:rPr lang="en-IN"/>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1700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240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8955866"/>
                      </a:ext>
                    </a:extLst>
                  </a:tr>
                  <a:tr h="365760">
                    <a:tc>
                      <a:txBody>
                        <a:bodyPr/>
                        <a:lstStyle/>
                        <a:p>
                          <a:pPr>
                            <a:buNone/>
                          </a:pPr>
                          <a:r>
                            <a:rPr lang="en-IN"/>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1900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260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523795"/>
                      </a:ext>
                    </a:extLst>
                  </a:tr>
                  <a:tr h="365760">
                    <a:tc>
                      <a:txBody>
                        <a:bodyPr/>
                        <a:lstStyle/>
                        <a:p>
                          <a:pPr>
                            <a:buNone/>
                          </a:pPr>
                          <a:r>
                            <a:rPr lang="en-IN"/>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2100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3908660"/>
                      </a:ext>
                    </a:extLst>
                  </a:tr>
                  <a:tr h="365760">
                    <a:tc>
                      <a:txBody>
                        <a:bodyPr/>
                        <a:lstStyle/>
                        <a:p>
                          <a:pPr>
                            <a:buNone/>
                          </a:pPr>
                          <a:r>
                            <a:rPr lang="en-IN"/>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2300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340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436248"/>
                      </a:ext>
                    </a:extLst>
                  </a:tr>
                  <a:tr h="365760">
                    <a:tc>
                      <a:txBody>
                        <a:bodyPr/>
                        <a:lstStyle/>
                        <a:p>
                          <a:pPr>
                            <a:buNone/>
                          </a:pPr>
                          <a:r>
                            <a:rPr lang="en-IN"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2500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360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1843550"/>
                      </a:ext>
                    </a:extLst>
                  </a:tr>
                </a:tbl>
              </a:graphicData>
            </a:graphic>
          </p:graphicFrame>
        </mc:Fallback>
      </mc:AlternateContent>
      <p:sp>
        <p:nvSpPr>
          <p:cNvPr id="5" name="Rectangle 1">
            <a:extLst>
              <a:ext uri="{FF2B5EF4-FFF2-40B4-BE49-F238E27FC236}">
                <a16:creationId xmlns:a16="http://schemas.microsoft.com/office/drawing/2014/main" id="{5DC73EBD-41F2-8499-B697-144D312FE14F}"/>
              </a:ext>
            </a:extLst>
          </p:cNvPr>
          <p:cNvSpPr>
            <a:spLocks noChangeArrowheads="1"/>
          </p:cNvSpPr>
          <p:nvPr/>
        </p:nvSpPr>
        <p:spPr bwMode="auto">
          <a:xfrm>
            <a:off x="576430"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Data (6 houses):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553DC9-E582-FBDE-80F4-0D3608F55894}"/>
                  </a:ext>
                </a:extLst>
              </p:cNvPr>
              <p:cNvSpPr txBox="1"/>
              <p:nvPr/>
            </p:nvSpPr>
            <p:spPr>
              <a:xfrm>
                <a:off x="744070" y="5016051"/>
                <a:ext cx="9650506" cy="923330"/>
              </a:xfrm>
              <a:prstGeom prst="rect">
                <a:avLst/>
              </a:prstGeom>
              <a:noFill/>
            </p:spPr>
            <p:txBody>
              <a:bodyPr wrap="square">
                <a:spAutoFit/>
              </a:bodyPr>
              <a:lstStyle/>
              <a:p>
                <a:pPr>
                  <a:buNone/>
                </a:pPr>
                <a:r>
                  <a:rPr lang="en-IN" dirty="0"/>
                  <a:t>We use ordinary linear regression and these metrics:</a:t>
                </a:r>
              </a:p>
              <a:p>
                <a:pPr>
                  <a:buFont typeface="Arial" panose="020B0604020202020204" pitchFamily="34" charset="0"/>
                  <a:buChar char="•"/>
                </a:pPr>
                <a:r>
                  <a:rPr lang="en-IN" dirty="0"/>
                  <a:t>RSS = residual sum of squares (lower is better)</a:t>
                </a:r>
              </a:p>
              <a:p>
                <a:pPr>
                  <a:buFont typeface="Arial" panose="020B0604020202020204" pitchFamily="34" charset="0"/>
                  <a:buChar char="•"/>
                </a:pPr>
                <a14:m>
                  <m:oMath xmlns:m="http://schemas.openxmlformats.org/officeDocument/2006/math">
                    <m:sSup>
                      <m:sSupPr>
                        <m:ctrlPr>
                          <a:rPr lang="ar-AE" i="1">
                            <a:latin typeface="Cambria Math" panose="02040503050406030204" pitchFamily="18" charset="0"/>
                          </a:rPr>
                        </m:ctrlPr>
                      </m:sSupPr>
                      <m:e>
                        <m:r>
                          <a:rPr lang="ar-AE" i="1">
                            <a:latin typeface="Cambria Math" panose="02040503050406030204" pitchFamily="18" charset="0"/>
                          </a:rPr>
                          <m:t>𝑅</m:t>
                        </m:r>
                      </m:e>
                      <m:sup>
                        <m:r>
                          <a:rPr lang="ar-AE" i="0">
                            <a:latin typeface="Cambria Math" panose="02040503050406030204" pitchFamily="18" charset="0"/>
                          </a:rPr>
                          <m:t>2</m:t>
                        </m:r>
                      </m:sup>
                    </m:sSup>
                  </m:oMath>
                </a14:m>
                <a:r>
                  <a:rPr lang="ar-AE" dirty="0"/>
                  <a:t>= </a:t>
                </a:r>
                <a:r>
                  <a:rPr lang="en-IN" dirty="0"/>
                  <a:t>proportion of variance explained (0–1, higher is better)</a:t>
                </a:r>
              </a:p>
            </p:txBody>
          </p:sp>
        </mc:Choice>
        <mc:Fallback xmlns="">
          <p:sp>
            <p:nvSpPr>
              <p:cNvPr id="7" name="TextBox 6">
                <a:extLst>
                  <a:ext uri="{FF2B5EF4-FFF2-40B4-BE49-F238E27FC236}">
                    <a16:creationId xmlns:a16="http://schemas.microsoft.com/office/drawing/2014/main" id="{22553DC9-E582-FBDE-80F4-0D3608F55894}"/>
                  </a:ext>
                </a:extLst>
              </p:cNvPr>
              <p:cNvSpPr txBox="1">
                <a:spLocks noRot="1" noChangeAspect="1" noMove="1" noResize="1" noEditPoints="1" noAdjustHandles="1" noChangeArrowheads="1" noChangeShapeType="1" noTextEdit="1"/>
              </p:cNvSpPr>
              <p:nvPr/>
            </p:nvSpPr>
            <p:spPr>
              <a:xfrm>
                <a:off x="744070" y="5016051"/>
                <a:ext cx="9650506" cy="923330"/>
              </a:xfrm>
              <a:prstGeom prst="rect">
                <a:avLst/>
              </a:prstGeom>
              <a:blipFill>
                <a:blip r:embed="rId3"/>
                <a:stretch>
                  <a:fillRect l="-526" t="-4110" b="-9589"/>
                </a:stretch>
              </a:blipFill>
            </p:spPr>
            <p:txBody>
              <a:bodyPr/>
              <a:lstStyle/>
              <a:p>
                <a:r>
                  <a:rPr lang="en-US">
                    <a:noFill/>
                  </a:rPr>
                  <a:t> </a:t>
                </a:r>
              </a:p>
            </p:txBody>
          </p:sp>
        </mc:Fallback>
      </mc:AlternateContent>
    </p:spTree>
    <p:extLst>
      <p:ext uri="{BB962C8B-B14F-4D97-AF65-F5344CB8AC3E}">
        <p14:creationId xmlns:p14="http://schemas.microsoft.com/office/powerpoint/2010/main" val="2194705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012874-C375-E6E5-EEFD-FC3E3130AE36}"/>
                  </a:ext>
                </a:extLst>
              </p:cNvPr>
              <p:cNvSpPr>
                <a:spLocks noGrp="1"/>
              </p:cNvSpPr>
              <p:nvPr>
                <p:ph idx="1"/>
              </p:nvPr>
            </p:nvSpPr>
            <p:spPr>
              <a:xfrm>
                <a:off x="838200" y="1284382"/>
                <a:ext cx="10515600" cy="5432611"/>
              </a:xfrm>
            </p:spPr>
            <p:txBody>
              <a:bodyPr>
                <a:normAutofit fontScale="55000" lnSpcReduction="20000"/>
              </a:bodyPr>
              <a:lstStyle/>
              <a:p>
                <a:r>
                  <a:rPr lang="en-IN" b="1" dirty="0"/>
                  <a:t>Step 0 — null model (intercept only)</a:t>
                </a:r>
                <a:endParaRPr lang="en-IN" dirty="0"/>
              </a:p>
              <a:p>
                <a:r>
                  <a:rPr lang="en-IN" dirty="0"/>
                  <a:t>Total sum of squares (TSS) = 18733.33 (this is the baseline variance in </a:t>
                </a:r>
                <a14:m>
                  <m:oMath xmlns:m="http://schemas.openxmlformats.org/officeDocument/2006/math">
                    <m:r>
                      <a:rPr lang="en-IN" i="1">
                        <a:latin typeface="Cambria Math" panose="02040503050406030204" pitchFamily="18" charset="0"/>
                      </a:rPr>
                      <m:t>𝑌</m:t>
                    </m:r>
                  </m:oMath>
                </a14:m>
                <a:r>
                  <a:rPr lang="en-IN" dirty="0"/>
                  <a:t>).</a:t>
                </a:r>
              </a:p>
              <a:p>
                <a:r>
                  <a:rPr lang="en-IN" dirty="0"/>
                  <a:t>Null RSS = TSS → </a:t>
                </a:r>
                <a14:m>
                  <m:oMath xmlns:m="http://schemas.openxmlformats.org/officeDocument/2006/math">
                    <m:sSup>
                      <m:sSupPr>
                        <m:ctrlPr>
                          <a:rPr lang="ar-AE" i="1">
                            <a:latin typeface="Cambria Math" panose="02040503050406030204" pitchFamily="18" charset="0"/>
                          </a:rPr>
                        </m:ctrlPr>
                      </m:sSupPr>
                      <m:e>
                        <m:r>
                          <a:rPr lang="ar-AE" i="1">
                            <a:latin typeface="Cambria Math" panose="02040503050406030204" pitchFamily="18" charset="0"/>
                          </a:rPr>
                          <m:t>𝑅</m:t>
                        </m:r>
                      </m:e>
                      <m:sup>
                        <m:r>
                          <a:rPr lang="ar-AE">
                            <a:latin typeface="Cambria Math" panose="02040503050406030204" pitchFamily="18" charset="0"/>
                          </a:rPr>
                          <m:t>2</m:t>
                        </m:r>
                      </m:sup>
                    </m:sSup>
                    <m:r>
                      <a:rPr lang="ar-AE">
                        <a:latin typeface="Cambria Math" panose="02040503050406030204" pitchFamily="18" charset="0"/>
                      </a:rPr>
                      <m:t>=0</m:t>
                    </m:r>
                  </m:oMath>
                </a14:m>
                <a:r>
                  <a:rPr lang="ar-AE" dirty="0"/>
                  <a:t>.</a:t>
                </a:r>
              </a:p>
              <a:p>
                <a:r>
                  <a:rPr lang="en-IN" b="1" dirty="0"/>
                  <a:t>Step 1 — test single predictors (fit each predictor alone)</a:t>
                </a:r>
                <a:endParaRPr lang="en-IN" dirty="0"/>
              </a:p>
              <a:p>
                <a:r>
                  <a:rPr lang="en-IN" dirty="0"/>
                  <a:t>Model with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1</m:t>
                        </m:r>
                      </m:sub>
                    </m:sSub>
                  </m:oMath>
                </a14:m>
                <a:r>
                  <a:rPr lang="ar-AE" dirty="0"/>
                  <a:t>(</a:t>
                </a:r>
                <a:r>
                  <a:rPr lang="en-IN" dirty="0"/>
                  <a:t>Size):</a:t>
                </a:r>
              </a:p>
              <a:p>
                <a:pPr lvl="1"/>
                <a:r>
                  <a:rPr lang="en-IN" dirty="0"/>
                  <a:t>RSS ≈ </a:t>
                </a:r>
                <a:r>
                  <a:rPr lang="en-IN" b="1" dirty="0"/>
                  <a:t>167.62</a:t>
                </a:r>
                <a:r>
                  <a:rPr lang="en-IN" dirty="0"/>
                  <a:t>, </a:t>
                </a:r>
                <a14:m>
                  <m:oMath xmlns:m="http://schemas.openxmlformats.org/officeDocument/2006/math">
                    <m:sSup>
                      <m:sSupPr>
                        <m:ctrlPr>
                          <a:rPr lang="ar-AE" i="1">
                            <a:latin typeface="Cambria Math" panose="02040503050406030204" pitchFamily="18" charset="0"/>
                          </a:rPr>
                        </m:ctrlPr>
                      </m:sSupPr>
                      <m:e>
                        <m:r>
                          <a:rPr lang="ar-AE" i="1">
                            <a:latin typeface="Cambria Math" panose="02040503050406030204" pitchFamily="18" charset="0"/>
                          </a:rPr>
                          <m:t>𝑅</m:t>
                        </m:r>
                      </m:e>
                      <m:sup>
                        <m:r>
                          <a:rPr lang="ar-AE">
                            <a:latin typeface="Cambria Math" panose="02040503050406030204" pitchFamily="18" charset="0"/>
                          </a:rPr>
                          <m:t>2</m:t>
                        </m:r>
                      </m:sup>
                    </m:sSup>
                    <m:r>
                      <a:rPr lang="ar-AE">
                        <a:latin typeface="Cambria Math" panose="02040503050406030204" pitchFamily="18" charset="0"/>
                      </a:rPr>
                      <m:t>≈0.9911</m:t>
                    </m:r>
                  </m:oMath>
                </a14:m>
                <a:r>
                  <a:rPr lang="ar-AE" dirty="0"/>
                  <a:t>→ </a:t>
                </a:r>
                <a:r>
                  <a:rPr lang="en-IN" dirty="0"/>
                  <a:t>explains about </a:t>
                </a:r>
                <a:r>
                  <a:rPr lang="en-IN" b="1" dirty="0"/>
                  <a:t>99.1%</a:t>
                </a:r>
                <a:r>
                  <a:rPr lang="en-IN" dirty="0"/>
                  <a:t> of variance.</a:t>
                </a:r>
              </a:p>
              <a:p>
                <a:r>
                  <a:rPr lang="en-IN" dirty="0"/>
                  <a:t>Model with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2</m:t>
                        </m:r>
                      </m:sub>
                    </m:sSub>
                  </m:oMath>
                </a14:m>
                <a:r>
                  <a:rPr lang="ar-AE" dirty="0"/>
                  <a:t>(</a:t>
                </a:r>
                <a:r>
                  <a:rPr lang="en-IN" dirty="0"/>
                  <a:t>Bedrooms):</a:t>
                </a:r>
              </a:p>
              <a:p>
                <a:pPr lvl="1"/>
                <a:r>
                  <a:rPr lang="en-IN" dirty="0"/>
                  <a:t>RSS ≈ </a:t>
                </a:r>
                <a:r>
                  <a:rPr lang="en-IN" b="1" dirty="0"/>
                  <a:t>1260.61</a:t>
                </a:r>
                <a:r>
                  <a:rPr lang="en-IN" dirty="0"/>
                  <a:t>, </a:t>
                </a:r>
                <a14:m>
                  <m:oMath xmlns:m="http://schemas.openxmlformats.org/officeDocument/2006/math">
                    <m:sSup>
                      <m:sSupPr>
                        <m:ctrlPr>
                          <a:rPr lang="ar-AE" i="1">
                            <a:latin typeface="Cambria Math" panose="02040503050406030204" pitchFamily="18" charset="0"/>
                          </a:rPr>
                        </m:ctrlPr>
                      </m:sSupPr>
                      <m:e>
                        <m:r>
                          <a:rPr lang="ar-AE" i="1">
                            <a:latin typeface="Cambria Math" panose="02040503050406030204" pitchFamily="18" charset="0"/>
                          </a:rPr>
                          <m:t>𝑅</m:t>
                        </m:r>
                      </m:e>
                      <m:sup>
                        <m:r>
                          <a:rPr lang="ar-AE">
                            <a:latin typeface="Cambria Math" panose="02040503050406030204" pitchFamily="18" charset="0"/>
                          </a:rPr>
                          <m:t>2</m:t>
                        </m:r>
                      </m:sup>
                    </m:sSup>
                    <m:r>
                      <a:rPr lang="ar-AE">
                        <a:latin typeface="Cambria Math" panose="02040503050406030204" pitchFamily="18" charset="0"/>
                      </a:rPr>
                      <m:t>≈0.9327</m:t>
                    </m:r>
                  </m:oMath>
                </a14:m>
                <a:r>
                  <a:rPr lang="ar-AE" dirty="0"/>
                  <a:t>.</a:t>
                </a:r>
              </a:p>
              <a:p>
                <a:r>
                  <a:rPr lang="en-IN" dirty="0"/>
                  <a:t>Model with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3</m:t>
                        </m:r>
                      </m:sub>
                    </m:sSub>
                  </m:oMath>
                </a14:m>
                <a:r>
                  <a:rPr lang="ar-AE" dirty="0"/>
                  <a:t>(</a:t>
                </a:r>
                <a:r>
                  <a:rPr lang="en-IN" dirty="0"/>
                  <a:t>Age):</a:t>
                </a:r>
              </a:p>
              <a:p>
                <a:pPr lvl="1"/>
                <a:r>
                  <a:rPr lang="en-IN" dirty="0"/>
                  <a:t>RSS ≈ </a:t>
                </a:r>
                <a:r>
                  <a:rPr lang="en-IN" b="1" dirty="0"/>
                  <a:t>559.25</a:t>
                </a:r>
                <a:r>
                  <a:rPr lang="en-IN" dirty="0"/>
                  <a:t>, </a:t>
                </a:r>
                <a14:m>
                  <m:oMath xmlns:m="http://schemas.openxmlformats.org/officeDocument/2006/math">
                    <m:sSup>
                      <m:sSupPr>
                        <m:ctrlPr>
                          <a:rPr lang="ar-AE" i="1">
                            <a:latin typeface="Cambria Math" panose="02040503050406030204" pitchFamily="18" charset="0"/>
                          </a:rPr>
                        </m:ctrlPr>
                      </m:sSupPr>
                      <m:e>
                        <m:r>
                          <a:rPr lang="ar-AE" i="1">
                            <a:latin typeface="Cambria Math" panose="02040503050406030204" pitchFamily="18" charset="0"/>
                          </a:rPr>
                          <m:t>𝑅</m:t>
                        </m:r>
                      </m:e>
                      <m:sup>
                        <m:r>
                          <a:rPr lang="ar-AE">
                            <a:latin typeface="Cambria Math" panose="02040503050406030204" pitchFamily="18" charset="0"/>
                          </a:rPr>
                          <m:t>2</m:t>
                        </m:r>
                      </m:sup>
                    </m:sSup>
                    <m:r>
                      <a:rPr lang="ar-AE">
                        <a:latin typeface="Cambria Math" panose="02040503050406030204" pitchFamily="18" charset="0"/>
                      </a:rPr>
                      <m:t>≈0.9701</m:t>
                    </m:r>
                  </m:oMath>
                </a14:m>
                <a:r>
                  <a:rPr lang="ar-AE" dirty="0"/>
                  <a:t>.</a:t>
                </a:r>
              </a:p>
              <a:p>
                <a:r>
                  <a:rPr lang="en-IN" b="1" dirty="0"/>
                  <a:t>Decision after Step 1:</a:t>
                </a:r>
                <a:r>
                  <a:rPr lang="en-IN" dirty="0"/>
                  <a:t> pick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1</m:t>
                        </m:r>
                      </m:sub>
                    </m:sSub>
                    <m:r>
                      <a:rPr lang="en-US" b="1" i="0" smtClean="0">
                        <a:latin typeface="Cambria Math" panose="02040503050406030204" pitchFamily="18" charset="0"/>
                      </a:rPr>
                      <m:t> (</m:t>
                    </m:r>
                  </m:oMath>
                </a14:m>
                <a:r>
                  <a:rPr lang="en-IN" b="1" dirty="0"/>
                  <a:t>Size)</a:t>
                </a:r>
                <a:r>
                  <a:rPr lang="en-IN" dirty="0"/>
                  <a:t> because it gives the biggest improvement (RSS 167.62 vs much larger RSS for the others).</a:t>
                </a:r>
              </a:p>
              <a:p>
                <a:r>
                  <a:rPr lang="en-IN" b="1" dirty="0"/>
                  <a:t>Step 2 — starting from model {X1}, try adding each remaining predictor</a:t>
                </a:r>
                <a:endParaRPr lang="en-IN" dirty="0"/>
              </a:p>
              <a:p>
                <a:r>
                  <a:rPr lang="en-IN" dirty="0"/>
                  <a:t>Try {X1, X2}: RSS ≈ </a:t>
                </a:r>
                <a:r>
                  <a:rPr lang="en-IN" b="1" dirty="0"/>
                  <a:t>166.67</a:t>
                </a:r>
                <a:r>
                  <a:rPr lang="en-IN" dirty="0"/>
                  <a:t>, </a:t>
                </a:r>
                <a14:m>
                  <m:oMath xmlns:m="http://schemas.openxmlformats.org/officeDocument/2006/math">
                    <m:sSup>
                      <m:sSupPr>
                        <m:ctrlPr>
                          <a:rPr lang="ar-AE" i="1">
                            <a:latin typeface="Cambria Math" panose="02040503050406030204" pitchFamily="18" charset="0"/>
                          </a:rPr>
                        </m:ctrlPr>
                      </m:sSupPr>
                      <m:e>
                        <m:r>
                          <a:rPr lang="ar-AE" i="1">
                            <a:latin typeface="Cambria Math" panose="02040503050406030204" pitchFamily="18" charset="0"/>
                          </a:rPr>
                          <m:t>𝑅</m:t>
                        </m:r>
                      </m:e>
                      <m:sup>
                        <m:r>
                          <a:rPr lang="ar-AE">
                            <a:latin typeface="Cambria Math" panose="02040503050406030204" pitchFamily="18" charset="0"/>
                          </a:rPr>
                          <m:t>2</m:t>
                        </m:r>
                      </m:sup>
                    </m:sSup>
                    <m:r>
                      <a:rPr lang="ar-AE">
                        <a:latin typeface="Cambria Math" panose="02040503050406030204" pitchFamily="18" charset="0"/>
                      </a:rPr>
                      <m:t>≈0.99110</m:t>
                    </m:r>
                  </m:oMath>
                </a14:m>
                <a:r>
                  <a:rPr lang="ar-AE" dirty="0"/>
                  <a:t>. (</a:t>
                </a:r>
                <a:r>
                  <a:rPr lang="en-IN" dirty="0"/>
                  <a:t>tiny improvement over X1 alone)</a:t>
                </a:r>
              </a:p>
              <a:p>
                <a:r>
                  <a:rPr lang="en-IN" dirty="0"/>
                  <a:t>Try {X1, X3}: RSS ≈ </a:t>
                </a:r>
                <a:r>
                  <a:rPr lang="en-IN" b="1" dirty="0"/>
                  <a:t>147.03</a:t>
                </a:r>
                <a:r>
                  <a:rPr lang="en-IN" dirty="0"/>
                  <a:t>, </a:t>
                </a:r>
                <a14:m>
                  <m:oMath xmlns:m="http://schemas.openxmlformats.org/officeDocument/2006/math">
                    <m:sSup>
                      <m:sSupPr>
                        <m:ctrlPr>
                          <a:rPr lang="ar-AE" i="1">
                            <a:latin typeface="Cambria Math" panose="02040503050406030204" pitchFamily="18" charset="0"/>
                          </a:rPr>
                        </m:ctrlPr>
                      </m:sSupPr>
                      <m:e>
                        <m:r>
                          <a:rPr lang="ar-AE" i="1">
                            <a:latin typeface="Cambria Math" panose="02040503050406030204" pitchFamily="18" charset="0"/>
                          </a:rPr>
                          <m:t>𝑅</m:t>
                        </m:r>
                      </m:e>
                      <m:sup>
                        <m:r>
                          <a:rPr lang="ar-AE">
                            <a:latin typeface="Cambria Math" panose="02040503050406030204" pitchFamily="18" charset="0"/>
                          </a:rPr>
                          <m:t>2</m:t>
                        </m:r>
                      </m:sup>
                    </m:sSup>
                    <m:r>
                      <a:rPr lang="ar-AE">
                        <a:latin typeface="Cambria Math" panose="02040503050406030204" pitchFamily="18" charset="0"/>
                      </a:rPr>
                      <m:t>≈0.99215</m:t>
                    </m:r>
                  </m:oMath>
                </a14:m>
                <a:r>
                  <a:rPr lang="ar-AE" dirty="0"/>
                  <a:t>. (</a:t>
                </a:r>
                <a:r>
                  <a:rPr lang="en-IN" dirty="0"/>
                  <a:t>noticeably better improvement)</a:t>
                </a:r>
              </a:p>
              <a:p>
                <a:r>
                  <a:rPr lang="en-IN" b="1" dirty="0"/>
                  <a:t>Decision after Step 2:</a:t>
                </a:r>
                <a:r>
                  <a:rPr lang="en-IN" dirty="0"/>
                  <a:t> add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3</m:t>
                        </m:r>
                      </m:sub>
                    </m:sSub>
                  </m:oMath>
                </a14:m>
                <a:r>
                  <a:rPr lang="ar-AE" b="1" dirty="0"/>
                  <a:t>(</a:t>
                </a:r>
                <a:r>
                  <a:rPr lang="en-IN" b="1" dirty="0"/>
                  <a:t>Age)</a:t>
                </a:r>
                <a:r>
                  <a:rPr lang="en-IN" dirty="0"/>
                  <a:t> because {X1,X3} reduces RSS more than {X1,X2} does.</a:t>
                </a:r>
              </a:p>
              <a:p>
                <a:r>
                  <a:rPr lang="en-IN" b="1" dirty="0"/>
                  <a:t>Step 3 — try adding the remaining predictor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2</m:t>
                        </m:r>
                      </m:sub>
                    </m:sSub>
                  </m:oMath>
                </a14:m>
                <a:r>
                  <a:rPr lang="en-IN" b="1" dirty="0"/>
                  <a:t>to {X1, X3}</a:t>
                </a:r>
                <a:endParaRPr lang="en-IN" dirty="0"/>
              </a:p>
              <a:p>
                <a:r>
                  <a:rPr lang="en-IN" dirty="0"/>
                  <a:t>Full model {X1, X3, X2}: RSS ≈ </a:t>
                </a:r>
                <a:r>
                  <a:rPr lang="en-IN" b="1" dirty="0"/>
                  <a:t>146.99</a:t>
                </a:r>
                <a:r>
                  <a:rPr lang="en-IN" dirty="0"/>
                  <a:t>, </a:t>
                </a:r>
                <a14:m>
                  <m:oMath xmlns:m="http://schemas.openxmlformats.org/officeDocument/2006/math">
                    <m:sSup>
                      <m:sSupPr>
                        <m:ctrlPr>
                          <a:rPr lang="ar-AE" i="1">
                            <a:latin typeface="Cambria Math" panose="02040503050406030204" pitchFamily="18" charset="0"/>
                          </a:rPr>
                        </m:ctrlPr>
                      </m:sSupPr>
                      <m:e>
                        <m:r>
                          <a:rPr lang="ar-AE" i="1">
                            <a:latin typeface="Cambria Math" panose="02040503050406030204" pitchFamily="18" charset="0"/>
                          </a:rPr>
                          <m:t>𝑅</m:t>
                        </m:r>
                      </m:e>
                      <m:sup>
                        <m:r>
                          <a:rPr lang="ar-AE">
                            <a:latin typeface="Cambria Math" panose="02040503050406030204" pitchFamily="18" charset="0"/>
                          </a:rPr>
                          <m:t>2</m:t>
                        </m:r>
                      </m:sup>
                    </m:sSup>
                    <m:r>
                      <a:rPr lang="ar-AE">
                        <a:latin typeface="Cambria Math" panose="02040503050406030204" pitchFamily="18" charset="0"/>
                      </a:rPr>
                      <m:t>≈0.99215</m:t>
                    </m:r>
                  </m:oMath>
                </a14:m>
                <a:r>
                  <a:rPr lang="ar-AE" dirty="0"/>
                  <a:t>.</a:t>
                </a:r>
              </a:p>
              <a:p>
                <a:pPr lvl="1"/>
                <a:r>
                  <a:rPr lang="en-IN" dirty="0"/>
                  <a:t>Very tiny improvement from 147.03 → 146.99.</a:t>
                </a:r>
              </a:p>
              <a:p>
                <a:r>
                  <a:rPr lang="en-IN" b="1" dirty="0"/>
                  <a:t>Final decision (example):</a:t>
                </a:r>
                <a:r>
                  <a:rPr lang="en-IN" dirty="0"/>
                  <a:t> stop after adding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3</m:t>
                        </m:r>
                      </m:sub>
                    </m:sSub>
                  </m:oMath>
                </a14:m>
                <a:r>
                  <a:rPr lang="ar-AE" dirty="0"/>
                  <a:t>, </a:t>
                </a:r>
                <a:r>
                  <a:rPr lang="en-IN" dirty="0"/>
                  <a:t>because adding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a:latin typeface="Cambria Math" panose="02040503050406030204" pitchFamily="18" charset="0"/>
                          </a:rPr>
                          <m:t>2</m:t>
                        </m:r>
                      </m:sub>
                    </m:sSub>
                  </m:oMath>
                </a14:m>
                <a:r>
                  <a:rPr lang="en-IN" dirty="0"/>
                  <a:t>gives only a negligible improvement. (If your stopping rule were AIC or cross-validation, you’d check those numbers and might reach the same decision.)</a:t>
                </a:r>
              </a:p>
            </p:txBody>
          </p:sp>
        </mc:Choice>
        <mc:Fallback xmlns="">
          <p:sp>
            <p:nvSpPr>
              <p:cNvPr id="3" name="Content Placeholder 2">
                <a:extLst>
                  <a:ext uri="{FF2B5EF4-FFF2-40B4-BE49-F238E27FC236}">
                    <a16:creationId xmlns:a16="http://schemas.microsoft.com/office/drawing/2014/main" id="{24012874-C375-E6E5-EEFD-FC3E3130AE36}"/>
                  </a:ext>
                </a:extLst>
              </p:cNvPr>
              <p:cNvSpPr>
                <a:spLocks noGrp="1" noRot="1" noChangeAspect="1" noMove="1" noResize="1" noEditPoints="1" noAdjustHandles="1" noChangeArrowheads="1" noChangeShapeType="1" noTextEdit="1"/>
              </p:cNvSpPr>
              <p:nvPr>
                <p:ph idx="1"/>
              </p:nvPr>
            </p:nvSpPr>
            <p:spPr>
              <a:xfrm>
                <a:off x="838200" y="1284382"/>
                <a:ext cx="10515600" cy="5432611"/>
              </a:xfrm>
              <a:blipFill>
                <a:blip r:embed="rId2"/>
                <a:stretch>
                  <a:fillRect l="-241" t="-1402"/>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0E88238B-7039-78D2-7BBE-4A0EA289469C}"/>
              </a:ext>
            </a:extLst>
          </p:cNvPr>
          <p:cNvSpPr txBox="1">
            <a:spLocks/>
          </p:cNvSpPr>
          <p:nvPr/>
        </p:nvSpPr>
        <p:spPr>
          <a:xfrm>
            <a:off x="838200" y="1410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Forward Stepwise Selection</a:t>
            </a:r>
          </a:p>
        </p:txBody>
      </p:sp>
    </p:spTree>
    <p:extLst>
      <p:ext uri="{BB962C8B-B14F-4D97-AF65-F5344CB8AC3E}">
        <p14:creationId xmlns:p14="http://schemas.microsoft.com/office/powerpoint/2010/main" val="7581730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F7EF-8996-364A-CCDC-34374B87C8F0}"/>
              </a:ext>
            </a:extLst>
          </p:cNvPr>
          <p:cNvSpPr>
            <a:spLocks noGrp="1"/>
          </p:cNvSpPr>
          <p:nvPr>
            <p:ph type="title"/>
          </p:nvPr>
        </p:nvSpPr>
        <p:spPr>
          <a:xfrm>
            <a:off x="705970" y="123078"/>
            <a:ext cx="10515600" cy="1325563"/>
          </a:xfrm>
        </p:spPr>
        <p:txBody>
          <a:bodyPr/>
          <a:lstStyle/>
          <a:p>
            <a:r>
              <a:rPr lang="en-US" dirty="0"/>
              <a:t>Backward Stepwise Selection</a:t>
            </a:r>
          </a:p>
        </p:txBody>
      </p:sp>
      <mc:AlternateContent xmlns:mc="http://schemas.openxmlformats.org/markup-compatibility/2006" xmlns:a14="http://schemas.microsoft.com/office/drawing/2010/main">
        <mc:Choice Requires="a14">
          <p:sp>
            <p:nvSpPr>
              <p:cNvPr id="4" name="Rectangle 1">
                <a:extLst>
                  <a:ext uri="{FF2B5EF4-FFF2-40B4-BE49-F238E27FC236}">
                    <a16:creationId xmlns:a16="http://schemas.microsoft.com/office/drawing/2014/main" id="{D3CDD49F-2D47-8639-7329-5C10C7DDAF35}"/>
                  </a:ext>
                </a:extLst>
              </p:cNvPr>
              <p:cNvSpPr>
                <a:spLocks noGrp="1" noChangeArrowheads="1"/>
              </p:cNvSpPr>
              <p:nvPr>
                <p:ph idx="1"/>
              </p:nvPr>
            </p:nvSpPr>
            <p:spPr bwMode="auto">
              <a:xfrm>
                <a:off x="573740" y="1179555"/>
                <a:ext cx="10780059" cy="537531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rPr>
                  <a:t>Unlike </a:t>
                </a:r>
                <a:r>
                  <a:rPr kumimoji="0" lang="en-US" altLang="en-US" sz="1800" b="1" i="0" u="none" strike="noStrike" cap="none" normalizeH="0" baseline="0" dirty="0">
                    <a:ln>
                      <a:noFill/>
                    </a:ln>
                    <a:solidFill>
                      <a:schemeClr val="tx1"/>
                    </a:solidFill>
                    <a:effectLst/>
                  </a:rPr>
                  <a:t>forward selection</a:t>
                </a:r>
                <a:r>
                  <a:rPr kumimoji="0" lang="en-US" altLang="en-US" sz="1800" b="0" i="0" u="none" strike="noStrike" cap="none" normalizeH="0" baseline="0" dirty="0">
                    <a:ln>
                      <a:noFill/>
                    </a:ln>
                    <a:solidFill>
                      <a:schemeClr val="tx1"/>
                    </a:solidFill>
                    <a:effectLst/>
                  </a:rPr>
                  <a:t> (which starts with no predictors), backward selection starts with the </a:t>
                </a:r>
                <a:r>
                  <a:rPr kumimoji="0" lang="en-US" altLang="en-US" sz="1800" b="1" i="0" u="none" strike="noStrike" cap="none" normalizeH="0" baseline="0" dirty="0">
                    <a:ln>
                      <a:noFill/>
                    </a:ln>
                    <a:solidFill>
                      <a:schemeClr val="tx1"/>
                    </a:solidFill>
                    <a:effectLst/>
                  </a:rPr>
                  <a:t>full model</a:t>
                </a:r>
                <a:r>
                  <a:rPr kumimoji="0" lang="en-US" altLang="en-US" sz="1800" b="0" i="0" u="none" strike="noStrike" cap="none" normalizeH="0" baseline="0" dirty="0">
                    <a:ln>
                      <a:noFill/>
                    </a:ln>
                    <a:solidFill>
                      <a:schemeClr val="tx1"/>
                    </a:solidFill>
                    <a:effectLst/>
                  </a:rPr>
                  <a:t> (all predictors included).</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rPr>
                  <a:t>Then we </a:t>
                </a:r>
                <a:r>
                  <a:rPr kumimoji="0" lang="en-US" altLang="en-US" sz="1800" b="1" i="0" u="none" strike="noStrike" cap="none" normalizeH="0" baseline="0" dirty="0">
                    <a:ln>
                      <a:noFill/>
                    </a:ln>
                    <a:solidFill>
                      <a:schemeClr val="tx1"/>
                    </a:solidFill>
                    <a:effectLst/>
                  </a:rPr>
                  <a:t>remove predictors one at a time</a:t>
                </a:r>
                <a:r>
                  <a:rPr kumimoji="0" lang="en-US" altLang="en-US" sz="1800" b="0" i="0" u="none" strike="noStrike" cap="none" normalizeH="0" baseline="0" dirty="0">
                    <a:ln>
                      <a:noFill/>
                    </a:ln>
                    <a:solidFill>
                      <a:schemeClr val="tx1"/>
                    </a:solidFill>
                    <a:effectLst/>
                  </a:rPr>
                  <a:t>, dropping the least useful one at each step.</a:t>
                </a:r>
              </a:p>
              <a:p>
                <a:pPr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rPr>
                  <a:t>Continue until all remaining predictors are significant or until removing any more would hurt model performance.</a:t>
                </a:r>
              </a:p>
              <a:p>
                <a:r>
                  <a:rPr lang="en-IN" sz="1800" b="1" dirty="0"/>
                  <a:t>Algorithm (Steps)</a:t>
                </a:r>
              </a:p>
              <a:p>
                <a:pPr marL="342900" indent="-342900">
                  <a:buFont typeface="+mj-lt"/>
                  <a:buAutoNum type="arabicPeriod"/>
                </a:pPr>
                <a:r>
                  <a:rPr lang="en-IN" sz="1800" dirty="0"/>
                  <a:t>Start with the full model (all predictors).</a:t>
                </a:r>
                <a:br>
                  <a:rPr lang="en-IN" sz="1800" dirty="0"/>
                </a:br>
                <a:r>
                  <a:rPr lang="en-IN" sz="1800" dirty="0"/>
                  <a:t>Example: </a:t>
                </a:r>
                <a14:m>
                  <m:oMath xmlns:m="http://schemas.openxmlformats.org/officeDocument/2006/math">
                    <m:r>
                      <a:rPr lang="en-IN" sz="1800">
                        <a:latin typeface="Cambria Math" panose="02040503050406030204" pitchFamily="18" charset="0"/>
                      </a:rPr>
                      <m:t>𝑌</m:t>
                    </m:r>
                    <m:r>
                      <a:rPr lang="en-IN"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𝛽</m:t>
                        </m:r>
                      </m:e>
                      <m:sub>
                        <m:r>
                          <a:rPr lang="ar-AE" sz="1800">
                            <a:latin typeface="Cambria Math" panose="02040503050406030204" pitchFamily="18" charset="0"/>
                          </a:rPr>
                          <m:t>0</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𝛽</m:t>
                        </m:r>
                      </m:e>
                      <m:sub>
                        <m:r>
                          <a:rPr lang="ar-AE" sz="1800">
                            <a:latin typeface="Cambria Math" panose="02040503050406030204" pitchFamily="18" charset="0"/>
                          </a:rPr>
                          <m:t>1</m:t>
                        </m:r>
                      </m:sub>
                    </m:sSub>
                    <m:sSub>
                      <m:sSubPr>
                        <m:ctrlPr>
                          <a:rPr lang="ar-AE" sz="1800" i="1">
                            <a:latin typeface="Cambria Math" panose="02040503050406030204" pitchFamily="18" charset="0"/>
                          </a:rPr>
                        </m:ctrlPr>
                      </m:sSubPr>
                      <m:e>
                        <m:r>
                          <a:rPr lang="ar-AE" sz="1800">
                            <a:latin typeface="Cambria Math" panose="02040503050406030204" pitchFamily="18" charset="0"/>
                          </a:rPr>
                          <m:t>𝑋</m:t>
                        </m:r>
                      </m:e>
                      <m:sub>
                        <m:r>
                          <a:rPr lang="ar-AE" sz="1800">
                            <a:latin typeface="Cambria Math" panose="02040503050406030204" pitchFamily="18" charset="0"/>
                          </a:rPr>
                          <m:t>1</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𝛽</m:t>
                        </m:r>
                      </m:e>
                      <m:sub>
                        <m:r>
                          <a:rPr lang="ar-AE" sz="1800">
                            <a:latin typeface="Cambria Math" panose="02040503050406030204" pitchFamily="18" charset="0"/>
                          </a:rPr>
                          <m:t>2</m:t>
                        </m:r>
                      </m:sub>
                    </m:sSub>
                    <m:sSub>
                      <m:sSubPr>
                        <m:ctrlPr>
                          <a:rPr lang="ar-AE" sz="1800" i="1">
                            <a:latin typeface="Cambria Math" panose="02040503050406030204" pitchFamily="18" charset="0"/>
                          </a:rPr>
                        </m:ctrlPr>
                      </m:sSubPr>
                      <m:e>
                        <m:r>
                          <a:rPr lang="ar-AE" sz="1800">
                            <a:latin typeface="Cambria Math" panose="02040503050406030204" pitchFamily="18" charset="0"/>
                          </a:rPr>
                          <m:t>𝑋</m:t>
                        </m:r>
                      </m:e>
                      <m:sub>
                        <m:r>
                          <a:rPr lang="ar-AE" sz="1800">
                            <a:latin typeface="Cambria Math" panose="02040503050406030204" pitchFamily="18" charset="0"/>
                          </a:rPr>
                          <m:t>2</m:t>
                        </m:r>
                      </m:sub>
                    </m:sSub>
                    <m:r>
                      <a:rPr lang="ar-AE" sz="1800">
                        <a:latin typeface="Cambria Math" panose="02040503050406030204" pitchFamily="18" charset="0"/>
                      </a:rPr>
                      <m:t>+</m:t>
                    </m:r>
                    <m:sSub>
                      <m:sSubPr>
                        <m:ctrlPr>
                          <a:rPr lang="ar-AE" sz="1800" i="1">
                            <a:latin typeface="Cambria Math" panose="02040503050406030204" pitchFamily="18" charset="0"/>
                          </a:rPr>
                        </m:ctrlPr>
                      </m:sSubPr>
                      <m:e>
                        <m:r>
                          <a:rPr lang="ar-AE" sz="1800">
                            <a:latin typeface="Cambria Math" panose="02040503050406030204" pitchFamily="18" charset="0"/>
                          </a:rPr>
                          <m:t>𝛽</m:t>
                        </m:r>
                      </m:e>
                      <m:sub>
                        <m:r>
                          <a:rPr lang="ar-AE" sz="1800">
                            <a:latin typeface="Cambria Math" panose="02040503050406030204" pitchFamily="18" charset="0"/>
                          </a:rPr>
                          <m:t>3</m:t>
                        </m:r>
                      </m:sub>
                    </m:sSub>
                    <m:sSub>
                      <m:sSubPr>
                        <m:ctrlPr>
                          <a:rPr lang="ar-AE" sz="1800" i="1">
                            <a:latin typeface="Cambria Math" panose="02040503050406030204" pitchFamily="18" charset="0"/>
                          </a:rPr>
                        </m:ctrlPr>
                      </m:sSubPr>
                      <m:e>
                        <m:r>
                          <a:rPr lang="ar-AE" sz="1800">
                            <a:latin typeface="Cambria Math" panose="02040503050406030204" pitchFamily="18" charset="0"/>
                          </a:rPr>
                          <m:t>𝑋</m:t>
                        </m:r>
                      </m:e>
                      <m:sub>
                        <m:r>
                          <a:rPr lang="ar-AE" sz="1800">
                            <a:latin typeface="Cambria Math" panose="02040503050406030204" pitchFamily="18" charset="0"/>
                          </a:rPr>
                          <m:t>3</m:t>
                        </m:r>
                      </m:sub>
                    </m:sSub>
                  </m:oMath>
                </a14:m>
                <a:r>
                  <a:rPr lang="ar-AE" sz="1800" dirty="0"/>
                  <a:t>.</a:t>
                </a:r>
              </a:p>
              <a:p>
                <a:pPr marL="342900" indent="-342900">
                  <a:buFont typeface="+mj-lt"/>
                  <a:buAutoNum type="arabicPeriod"/>
                </a:pPr>
                <a:r>
                  <a:rPr lang="en-IN" sz="1800" dirty="0"/>
                  <a:t>Evaluate the predictors using some criterion (R</a:t>
                </a:r>
                <a:r>
                  <a:rPr lang="en-IN" sz="1800" baseline="30000" dirty="0"/>
                  <a:t>2</a:t>
                </a:r>
                <a:r>
                  <a:rPr lang="en-IN" sz="1800" dirty="0"/>
                  <a:t>).</a:t>
                </a:r>
              </a:p>
              <a:p>
                <a:pPr marL="342900" indent="-342900">
                  <a:buFont typeface="+mj-lt"/>
                  <a:buAutoNum type="arabicPeriod"/>
                </a:pPr>
                <a:r>
                  <a:rPr lang="en-IN" sz="1800" dirty="0"/>
                  <a:t>Remove the least useful predictor (e.g., the one with the largest p-value or smallest contribution to performance).</a:t>
                </a:r>
              </a:p>
              <a:p>
                <a:pPr marL="342900" indent="-342900">
                  <a:buFont typeface="+mj-lt"/>
                  <a:buAutoNum type="arabicPeriod"/>
                </a:pPr>
                <a:r>
                  <a:rPr lang="en-IN" sz="1800" dirty="0"/>
                  <a:t>Refit the model without that predictor.</a:t>
                </a:r>
              </a:p>
              <a:p>
                <a:pPr marL="342900" indent="-342900">
                  <a:buFont typeface="+mj-lt"/>
                  <a:buAutoNum type="arabicPeriod"/>
                </a:pPr>
                <a:r>
                  <a:rPr lang="en-IN" sz="1800" dirty="0"/>
                  <a:t>Repeat steps 2–4 until stopping rule is met:</a:t>
                </a:r>
              </a:p>
              <a:p>
                <a:pPr marL="800100" lvl="1" indent="-342900">
                  <a:buFont typeface="+mj-lt"/>
                  <a:buAutoNum type="arabicPeriod"/>
                </a:pPr>
                <a:r>
                  <a:rPr lang="en-IN" sz="1600" dirty="0"/>
                  <a:t>All remaining predictors are significant, OR</a:t>
                </a:r>
              </a:p>
              <a:p>
                <a:pPr marL="800100" lvl="1" indent="-342900">
                  <a:buFont typeface="+mj-lt"/>
                  <a:buAutoNum type="arabicPeriod"/>
                </a:pPr>
                <a:r>
                  <a:rPr lang="en-IN" sz="1600" dirty="0"/>
                  <a:t>AIC/BIC stops decreasing, OR</a:t>
                </a:r>
              </a:p>
              <a:p>
                <a:pPr marL="800100" lvl="1" indent="-342900">
                  <a:buFont typeface="+mj-lt"/>
                  <a:buAutoNum type="arabicPeriod"/>
                </a:pPr>
                <a:r>
                  <a:rPr lang="en-IN" sz="1600" dirty="0"/>
                  <a:t>Cross-validation error increases.</a:t>
                </a:r>
              </a:p>
              <a:p>
                <a:pPr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tx1"/>
                  </a:solidFill>
                  <a:effectLst/>
                </a:endParaRPr>
              </a:p>
            </p:txBody>
          </p:sp>
        </mc:Choice>
        <mc:Fallback xmlns="">
          <p:sp>
            <p:nvSpPr>
              <p:cNvPr id="4" name="Rectangle 1">
                <a:extLst>
                  <a:ext uri="{FF2B5EF4-FFF2-40B4-BE49-F238E27FC236}">
                    <a16:creationId xmlns:a16="http://schemas.microsoft.com/office/drawing/2014/main" id="{D3CDD49F-2D47-8639-7329-5C10C7DDAF35}"/>
                  </a:ext>
                </a:extLst>
              </p:cNvPr>
              <p:cNvSpPr>
                <a:spLocks noGrp="1" noRot="1" noChangeAspect="1" noMove="1" noResize="1" noEditPoints="1" noAdjustHandles="1" noChangeArrowheads="1" noChangeShapeType="1" noTextEdit="1"/>
              </p:cNvSpPr>
              <p:nvPr>
                <p:ph idx="1"/>
              </p:nvPr>
            </p:nvSpPr>
            <p:spPr bwMode="auto">
              <a:xfrm>
                <a:off x="573740" y="1179555"/>
                <a:ext cx="10780059" cy="5375318"/>
              </a:xfrm>
              <a:prstGeom prst="rect">
                <a:avLst/>
              </a:prstGeom>
              <a:blipFill>
                <a:blip r:embed="rId2"/>
                <a:stretch>
                  <a:fillRect l="-47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6640890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0FD91-5126-3966-DF13-C9D942427A5E}"/>
              </a:ext>
            </a:extLst>
          </p:cNvPr>
          <p:cNvSpPr>
            <a:spLocks noGrp="1"/>
          </p:cNvSpPr>
          <p:nvPr>
            <p:ph type="title"/>
          </p:nvPr>
        </p:nvSpPr>
        <p:spPr/>
        <p:txBody>
          <a:bodyPr/>
          <a:lstStyle/>
          <a:p>
            <a:r>
              <a:rPr lang="en-US" dirty="0"/>
              <a:t>Backward Stepwise Selection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73D06E-FE72-3F36-9879-ABF931304286}"/>
                  </a:ext>
                </a:extLst>
              </p:cNvPr>
              <p:cNvSpPr>
                <a:spLocks noGrp="1"/>
              </p:cNvSpPr>
              <p:nvPr>
                <p:ph idx="1"/>
              </p:nvPr>
            </p:nvSpPr>
            <p:spPr>
              <a:xfrm>
                <a:off x="457200" y="1411941"/>
                <a:ext cx="10896600" cy="4765022"/>
              </a:xfrm>
            </p:spPr>
            <p:txBody>
              <a:bodyPr>
                <a:normAutofit/>
              </a:bodyPr>
              <a:lstStyle/>
              <a:p>
                <a:r>
                  <a:rPr lang="en-IN" sz="1400" dirty="0"/>
                  <a:t>Say we want to predict </a:t>
                </a:r>
                <a:r>
                  <a:rPr lang="en-IN" sz="1400" b="1" dirty="0"/>
                  <a:t>exam scores</a:t>
                </a:r>
                <a:r>
                  <a:rPr lang="en-IN" sz="1400" dirty="0"/>
                  <a:t> with 3 predictors:</a:t>
                </a:r>
              </a:p>
              <a:p>
                <a:pPr lvl="1"/>
                <a14:m>
                  <m:oMath xmlns:m="http://schemas.openxmlformats.org/officeDocument/2006/math">
                    <m:sSub>
                      <m:sSubPr>
                        <m:ctrlPr>
                          <a:rPr lang="ar-AE" sz="1000" i="1">
                            <a:latin typeface="Cambria Math" panose="02040503050406030204" pitchFamily="18" charset="0"/>
                          </a:rPr>
                        </m:ctrlPr>
                      </m:sSubPr>
                      <m:e>
                        <m:r>
                          <a:rPr lang="ar-AE" sz="1000" i="1">
                            <a:latin typeface="Cambria Math" panose="02040503050406030204" pitchFamily="18" charset="0"/>
                          </a:rPr>
                          <m:t>𝑋</m:t>
                        </m:r>
                      </m:e>
                      <m:sub>
                        <m:r>
                          <a:rPr lang="ar-AE" sz="1000">
                            <a:latin typeface="Cambria Math" panose="02040503050406030204" pitchFamily="18" charset="0"/>
                          </a:rPr>
                          <m:t>1</m:t>
                        </m:r>
                      </m:sub>
                    </m:sSub>
                  </m:oMath>
                </a14:m>
                <a:r>
                  <a:rPr lang="ar-AE" sz="1000" dirty="0"/>
                  <a:t>: </a:t>
                </a:r>
                <a:r>
                  <a:rPr lang="en-IN" sz="1000" dirty="0"/>
                  <a:t>hours studied</a:t>
                </a:r>
              </a:p>
              <a:p>
                <a:pPr lvl="1"/>
                <a14:m>
                  <m:oMath xmlns:m="http://schemas.openxmlformats.org/officeDocument/2006/math">
                    <m:sSub>
                      <m:sSubPr>
                        <m:ctrlPr>
                          <a:rPr lang="ar-AE" sz="1000" i="1">
                            <a:latin typeface="Cambria Math" panose="02040503050406030204" pitchFamily="18" charset="0"/>
                          </a:rPr>
                        </m:ctrlPr>
                      </m:sSubPr>
                      <m:e>
                        <m:r>
                          <a:rPr lang="ar-AE" sz="1000" i="1">
                            <a:latin typeface="Cambria Math" panose="02040503050406030204" pitchFamily="18" charset="0"/>
                          </a:rPr>
                          <m:t>𝑋</m:t>
                        </m:r>
                      </m:e>
                      <m:sub>
                        <m:r>
                          <a:rPr lang="ar-AE" sz="1000">
                            <a:latin typeface="Cambria Math" panose="02040503050406030204" pitchFamily="18" charset="0"/>
                          </a:rPr>
                          <m:t>2</m:t>
                        </m:r>
                      </m:sub>
                    </m:sSub>
                  </m:oMath>
                </a14:m>
                <a:r>
                  <a:rPr lang="ar-AE" sz="1000" dirty="0"/>
                  <a:t>: </a:t>
                </a:r>
                <a:r>
                  <a:rPr lang="en-IN" sz="1000" dirty="0"/>
                  <a:t>sleep hours</a:t>
                </a:r>
              </a:p>
              <a:p>
                <a:pPr lvl="1"/>
                <a14:m>
                  <m:oMath xmlns:m="http://schemas.openxmlformats.org/officeDocument/2006/math">
                    <m:sSub>
                      <m:sSubPr>
                        <m:ctrlPr>
                          <a:rPr lang="ar-AE" sz="1000" i="1">
                            <a:latin typeface="Cambria Math" panose="02040503050406030204" pitchFamily="18" charset="0"/>
                          </a:rPr>
                        </m:ctrlPr>
                      </m:sSubPr>
                      <m:e>
                        <m:r>
                          <a:rPr lang="ar-AE" sz="1000" i="1">
                            <a:latin typeface="Cambria Math" panose="02040503050406030204" pitchFamily="18" charset="0"/>
                          </a:rPr>
                          <m:t>𝑋</m:t>
                        </m:r>
                      </m:e>
                      <m:sub>
                        <m:r>
                          <a:rPr lang="ar-AE" sz="1000">
                            <a:latin typeface="Cambria Math" panose="02040503050406030204" pitchFamily="18" charset="0"/>
                          </a:rPr>
                          <m:t>3</m:t>
                        </m:r>
                      </m:sub>
                    </m:sSub>
                  </m:oMath>
                </a14:m>
                <a:r>
                  <a:rPr lang="ar-AE" sz="1000" dirty="0"/>
                  <a:t>: </a:t>
                </a:r>
                <a:r>
                  <a:rPr lang="en-IN" sz="1000" dirty="0"/>
                  <a:t>number of breaks</a:t>
                </a:r>
              </a:p>
              <a:p>
                <a:pPr marL="342900" indent="-342900">
                  <a:buFont typeface="+mj-lt"/>
                  <a:buAutoNum type="arabicPeriod"/>
                </a:pPr>
                <a:r>
                  <a:rPr lang="en-IN" sz="1400" b="1" dirty="0"/>
                  <a:t>Step 1 (Full model):</a:t>
                </a:r>
                <a:endParaRPr lang="en-IN" sz="1400" dirty="0"/>
              </a:p>
              <a:p>
                <a:pPr marL="0" indent="0">
                  <a:buNone/>
                </a:pPr>
                <a14:m>
                  <m:oMathPara xmlns:m="http://schemas.openxmlformats.org/officeDocument/2006/math">
                    <m:oMathParaPr>
                      <m:jc m:val="centerGroup"/>
                    </m:oMathParaPr>
                    <m:oMath xmlns:m="http://schemas.openxmlformats.org/officeDocument/2006/math">
                      <m:r>
                        <a:rPr lang="en-IN" sz="1400" i="1">
                          <a:latin typeface="Cambria Math" panose="02040503050406030204" pitchFamily="18" charset="0"/>
                        </a:rPr>
                        <m:t>𝑌</m:t>
                      </m:r>
                      <m:r>
                        <a:rPr lang="en-IN" sz="1400">
                          <a:latin typeface="Cambria Math" panose="02040503050406030204" pitchFamily="18" charset="0"/>
                        </a:rPr>
                        <m:t>=</m:t>
                      </m:r>
                      <m:sSub>
                        <m:sSubPr>
                          <m:ctrlPr>
                            <a:rPr lang="ar-AE" sz="1400" i="1">
                              <a:latin typeface="Cambria Math" panose="02040503050406030204" pitchFamily="18" charset="0"/>
                            </a:rPr>
                          </m:ctrlPr>
                        </m:sSubPr>
                        <m:e>
                          <m:r>
                            <a:rPr lang="ar-AE" sz="1400" i="1">
                              <a:latin typeface="Cambria Math" panose="02040503050406030204" pitchFamily="18" charset="0"/>
                            </a:rPr>
                            <m:t>𝛽</m:t>
                          </m:r>
                        </m:e>
                        <m:sub>
                          <m:r>
                            <a:rPr lang="ar-AE" sz="1400">
                              <a:latin typeface="Cambria Math" panose="02040503050406030204" pitchFamily="18" charset="0"/>
                            </a:rPr>
                            <m:t>0</m:t>
                          </m:r>
                        </m:sub>
                      </m:sSub>
                      <m:r>
                        <a:rPr lang="ar-AE" sz="1400">
                          <a:latin typeface="Cambria Math" panose="02040503050406030204" pitchFamily="18" charset="0"/>
                        </a:rPr>
                        <m:t>+</m:t>
                      </m:r>
                      <m:sSub>
                        <m:sSubPr>
                          <m:ctrlPr>
                            <a:rPr lang="ar-AE" sz="1400" i="1">
                              <a:latin typeface="Cambria Math" panose="02040503050406030204" pitchFamily="18" charset="0"/>
                            </a:rPr>
                          </m:ctrlPr>
                        </m:sSubPr>
                        <m:e>
                          <m:r>
                            <a:rPr lang="ar-AE" sz="1400" i="1">
                              <a:latin typeface="Cambria Math" panose="02040503050406030204" pitchFamily="18" charset="0"/>
                            </a:rPr>
                            <m:t>𝛽</m:t>
                          </m:r>
                        </m:e>
                        <m:sub>
                          <m:r>
                            <a:rPr lang="ar-AE" sz="1400">
                              <a:latin typeface="Cambria Math" panose="02040503050406030204" pitchFamily="18" charset="0"/>
                            </a:rPr>
                            <m:t>1</m:t>
                          </m:r>
                        </m:sub>
                      </m:sSub>
                      <m:sSub>
                        <m:sSubPr>
                          <m:ctrlPr>
                            <a:rPr lang="ar-AE" sz="1400" i="1">
                              <a:latin typeface="Cambria Math" panose="02040503050406030204" pitchFamily="18" charset="0"/>
                            </a:rPr>
                          </m:ctrlPr>
                        </m:sSubPr>
                        <m:e>
                          <m:r>
                            <a:rPr lang="ar-AE" sz="1400" i="1">
                              <a:latin typeface="Cambria Math" panose="02040503050406030204" pitchFamily="18" charset="0"/>
                            </a:rPr>
                            <m:t>𝑋</m:t>
                          </m:r>
                        </m:e>
                        <m:sub>
                          <m:r>
                            <a:rPr lang="ar-AE" sz="1400">
                              <a:latin typeface="Cambria Math" panose="02040503050406030204" pitchFamily="18" charset="0"/>
                            </a:rPr>
                            <m:t>1</m:t>
                          </m:r>
                        </m:sub>
                      </m:sSub>
                      <m:r>
                        <a:rPr lang="ar-AE" sz="1400">
                          <a:latin typeface="Cambria Math" panose="02040503050406030204" pitchFamily="18" charset="0"/>
                        </a:rPr>
                        <m:t>+</m:t>
                      </m:r>
                      <m:sSub>
                        <m:sSubPr>
                          <m:ctrlPr>
                            <a:rPr lang="ar-AE" sz="1400" i="1">
                              <a:latin typeface="Cambria Math" panose="02040503050406030204" pitchFamily="18" charset="0"/>
                            </a:rPr>
                          </m:ctrlPr>
                        </m:sSubPr>
                        <m:e>
                          <m:r>
                            <a:rPr lang="ar-AE" sz="1400" i="1">
                              <a:latin typeface="Cambria Math" panose="02040503050406030204" pitchFamily="18" charset="0"/>
                            </a:rPr>
                            <m:t>𝛽</m:t>
                          </m:r>
                        </m:e>
                        <m:sub>
                          <m:r>
                            <a:rPr lang="ar-AE" sz="1400">
                              <a:latin typeface="Cambria Math" panose="02040503050406030204" pitchFamily="18" charset="0"/>
                            </a:rPr>
                            <m:t>2</m:t>
                          </m:r>
                        </m:sub>
                      </m:sSub>
                      <m:sSub>
                        <m:sSubPr>
                          <m:ctrlPr>
                            <a:rPr lang="ar-AE" sz="1400" i="1">
                              <a:latin typeface="Cambria Math" panose="02040503050406030204" pitchFamily="18" charset="0"/>
                            </a:rPr>
                          </m:ctrlPr>
                        </m:sSubPr>
                        <m:e>
                          <m:r>
                            <a:rPr lang="ar-AE" sz="1400" i="1">
                              <a:latin typeface="Cambria Math" panose="02040503050406030204" pitchFamily="18" charset="0"/>
                            </a:rPr>
                            <m:t>𝑋</m:t>
                          </m:r>
                        </m:e>
                        <m:sub>
                          <m:r>
                            <a:rPr lang="ar-AE" sz="1400">
                              <a:latin typeface="Cambria Math" panose="02040503050406030204" pitchFamily="18" charset="0"/>
                            </a:rPr>
                            <m:t>2</m:t>
                          </m:r>
                        </m:sub>
                      </m:sSub>
                      <m:r>
                        <a:rPr lang="ar-AE" sz="1400">
                          <a:latin typeface="Cambria Math" panose="02040503050406030204" pitchFamily="18" charset="0"/>
                        </a:rPr>
                        <m:t>+</m:t>
                      </m:r>
                      <m:sSub>
                        <m:sSubPr>
                          <m:ctrlPr>
                            <a:rPr lang="ar-AE" sz="1400" i="1">
                              <a:latin typeface="Cambria Math" panose="02040503050406030204" pitchFamily="18" charset="0"/>
                            </a:rPr>
                          </m:ctrlPr>
                        </m:sSubPr>
                        <m:e>
                          <m:r>
                            <a:rPr lang="ar-AE" sz="1400" i="1">
                              <a:latin typeface="Cambria Math" panose="02040503050406030204" pitchFamily="18" charset="0"/>
                            </a:rPr>
                            <m:t>𝛽</m:t>
                          </m:r>
                        </m:e>
                        <m:sub>
                          <m:r>
                            <a:rPr lang="ar-AE" sz="1400">
                              <a:latin typeface="Cambria Math" panose="02040503050406030204" pitchFamily="18" charset="0"/>
                            </a:rPr>
                            <m:t>3</m:t>
                          </m:r>
                        </m:sub>
                      </m:sSub>
                      <m:sSub>
                        <m:sSubPr>
                          <m:ctrlPr>
                            <a:rPr lang="ar-AE" sz="1400" i="1">
                              <a:latin typeface="Cambria Math" panose="02040503050406030204" pitchFamily="18" charset="0"/>
                            </a:rPr>
                          </m:ctrlPr>
                        </m:sSubPr>
                        <m:e>
                          <m:r>
                            <a:rPr lang="ar-AE" sz="1400" i="1">
                              <a:latin typeface="Cambria Math" panose="02040503050406030204" pitchFamily="18" charset="0"/>
                            </a:rPr>
                            <m:t>𝑋</m:t>
                          </m:r>
                        </m:e>
                        <m:sub>
                          <m:r>
                            <a:rPr lang="ar-AE" sz="1400">
                              <a:latin typeface="Cambria Math" panose="02040503050406030204" pitchFamily="18" charset="0"/>
                            </a:rPr>
                            <m:t>3</m:t>
                          </m:r>
                        </m:sub>
                      </m:sSub>
                    </m:oMath>
                  </m:oMathPara>
                </a14:m>
                <a:endParaRPr lang="en-US" sz="1400" dirty="0"/>
              </a:p>
              <a:p>
                <a:pPr marL="0" indent="0">
                  <a:buNone/>
                </a:pPr>
                <a:r>
                  <a:rPr lang="en-IN" sz="1400" dirty="0"/>
                  <a:t>2. Suppose after fitting, we see:</a:t>
                </a:r>
              </a:p>
              <a:p>
                <a:pPr marL="0" indent="0">
                  <a:buNone/>
                </a:pPr>
                <a:r>
                  <a:rPr lang="en-US" sz="1400" dirty="0"/>
                  <a:t>	</a:t>
                </a:r>
                <a14:m>
                  <m:oMath xmlns:m="http://schemas.openxmlformats.org/officeDocument/2006/math">
                    <m:sSub>
                      <m:sSubPr>
                        <m:ctrlPr>
                          <a:rPr lang="ar-AE" sz="1400" i="1">
                            <a:latin typeface="Cambria Math" panose="02040503050406030204" pitchFamily="18" charset="0"/>
                          </a:rPr>
                        </m:ctrlPr>
                      </m:sSubPr>
                      <m:e>
                        <m:r>
                          <a:rPr lang="ar-AE" sz="1400" i="1">
                            <a:latin typeface="Cambria Math" panose="02040503050406030204" pitchFamily="18" charset="0"/>
                          </a:rPr>
                          <m:t>𝑋</m:t>
                        </m:r>
                      </m:e>
                      <m:sub>
                        <m:r>
                          <a:rPr lang="ar-AE" sz="1400">
                            <a:latin typeface="Cambria Math" panose="02040503050406030204" pitchFamily="18" charset="0"/>
                          </a:rPr>
                          <m:t>1</m:t>
                        </m:r>
                      </m:sub>
                    </m:sSub>
                  </m:oMath>
                </a14:m>
                <a:r>
                  <a:rPr lang="ar-AE" sz="1400" dirty="0"/>
                  <a:t>: </a:t>
                </a:r>
                <a:r>
                  <a:rPr lang="en-IN" sz="1400" dirty="0"/>
                  <a:t>p-value = 0.001 (very significant)</a:t>
                </a:r>
              </a:p>
              <a:p>
                <a:pPr marL="0" indent="0">
                  <a:buNone/>
                </a:pPr>
                <a:r>
                  <a:rPr lang="en-US" sz="1400" dirty="0"/>
                  <a:t>	</a:t>
                </a:r>
                <a14:m>
                  <m:oMath xmlns:m="http://schemas.openxmlformats.org/officeDocument/2006/math">
                    <m:sSub>
                      <m:sSubPr>
                        <m:ctrlPr>
                          <a:rPr lang="ar-AE" sz="1400" i="1">
                            <a:latin typeface="Cambria Math" panose="02040503050406030204" pitchFamily="18" charset="0"/>
                          </a:rPr>
                        </m:ctrlPr>
                      </m:sSubPr>
                      <m:e>
                        <m:r>
                          <a:rPr lang="ar-AE" sz="1400" i="1">
                            <a:latin typeface="Cambria Math" panose="02040503050406030204" pitchFamily="18" charset="0"/>
                          </a:rPr>
                          <m:t>𝑋</m:t>
                        </m:r>
                      </m:e>
                      <m:sub>
                        <m:r>
                          <a:rPr lang="ar-AE" sz="1400">
                            <a:latin typeface="Cambria Math" panose="02040503050406030204" pitchFamily="18" charset="0"/>
                          </a:rPr>
                          <m:t>2</m:t>
                        </m:r>
                      </m:sub>
                    </m:sSub>
                  </m:oMath>
                </a14:m>
                <a:r>
                  <a:rPr lang="ar-AE" sz="1400" dirty="0"/>
                  <a:t>: </a:t>
                </a:r>
                <a:r>
                  <a:rPr lang="en-IN" sz="1400" dirty="0"/>
                  <a:t>p-value = 0.02 (significant)</a:t>
                </a:r>
              </a:p>
              <a:p>
                <a:pPr marL="0" indent="0">
                  <a:buNone/>
                </a:pPr>
                <a:r>
                  <a:rPr lang="en-US" sz="1400" dirty="0"/>
                  <a:t>	</a:t>
                </a:r>
                <a14:m>
                  <m:oMath xmlns:m="http://schemas.openxmlformats.org/officeDocument/2006/math">
                    <m:sSub>
                      <m:sSubPr>
                        <m:ctrlPr>
                          <a:rPr lang="ar-AE" sz="1400" i="1">
                            <a:latin typeface="Cambria Math" panose="02040503050406030204" pitchFamily="18" charset="0"/>
                          </a:rPr>
                        </m:ctrlPr>
                      </m:sSubPr>
                      <m:e>
                        <m:r>
                          <a:rPr lang="ar-AE" sz="1400" i="1">
                            <a:latin typeface="Cambria Math" panose="02040503050406030204" pitchFamily="18" charset="0"/>
                          </a:rPr>
                          <m:t>𝑋</m:t>
                        </m:r>
                      </m:e>
                      <m:sub>
                        <m:r>
                          <a:rPr lang="ar-AE" sz="1400">
                            <a:latin typeface="Cambria Math" panose="02040503050406030204" pitchFamily="18" charset="0"/>
                          </a:rPr>
                          <m:t>3</m:t>
                        </m:r>
                      </m:sub>
                    </m:sSub>
                  </m:oMath>
                </a14:m>
                <a:r>
                  <a:rPr lang="ar-AE" sz="1400" dirty="0"/>
                  <a:t>: </a:t>
                </a:r>
                <a:r>
                  <a:rPr lang="en-IN" sz="1400" dirty="0"/>
                  <a:t>p-value = 0.70 (not significant)</a:t>
                </a:r>
              </a:p>
              <a:p>
                <a:pPr marL="0" indent="0">
                  <a:buNone/>
                </a:pPr>
                <a:r>
                  <a:rPr lang="en-IN" sz="1400" b="1" dirty="0"/>
                  <a:t>3. Step 2 (Remove </a:t>
                </a:r>
                <a14:m>
                  <m:oMath xmlns:m="http://schemas.openxmlformats.org/officeDocument/2006/math">
                    <m:sSub>
                      <m:sSubPr>
                        <m:ctrlPr>
                          <a:rPr lang="ar-AE" sz="1400" i="1">
                            <a:latin typeface="Cambria Math" panose="02040503050406030204" pitchFamily="18" charset="0"/>
                          </a:rPr>
                        </m:ctrlPr>
                      </m:sSubPr>
                      <m:e>
                        <m:r>
                          <a:rPr lang="ar-AE" sz="1400" i="1">
                            <a:latin typeface="Cambria Math" panose="02040503050406030204" pitchFamily="18" charset="0"/>
                          </a:rPr>
                          <m:t>𝑋</m:t>
                        </m:r>
                      </m:e>
                      <m:sub>
                        <m:r>
                          <a:rPr lang="ar-AE" sz="1400">
                            <a:latin typeface="Cambria Math" panose="02040503050406030204" pitchFamily="18" charset="0"/>
                          </a:rPr>
                          <m:t>3</m:t>
                        </m:r>
                      </m:sub>
                    </m:sSub>
                  </m:oMath>
                </a14:m>
                <a:r>
                  <a:rPr lang="ar-AE" sz="1400" b="1" dirty="0"/>
                  <a:t>):</a:t>
                </a:r>
                <a:br>
                  <a:rPr lang="ar-AE" sz="1400" dirty="0"/>
                </a:br>
                <a:r>
                  <a:rPr lang="en-US" sz="1400" dirty="0"/>
                  <a:t>	</a:t>
                </a:r>
                <a:r>
                  <a:rPr lang="en-IN" sz="1400" dirty="0"/>
                  <a:t>Since </a:t>
                </a:r>
                <a14:m>
                  <m:oMath xmlns:m="http://schemas.openxmlformats.org/officeDocument/2006/math">
                    <m:sSub>
                      <m:sSubPr>
                        <m:ctrlPr>
                          <a:rPr lang="ar-AE" sz="1400" i="1">
                            <a:latin typeface="Cambria Math" panose="02040503050406030204" pitchFamily="18" charset="0"/>
                          </a:rPr>
                        </m:ctrlPr>
                      </m:sSubPr>
                      <m:e>
                        <m:r>
                          <a:rPr lang="ar-AE" sz="1400" i="1">
                            <a:latin typeface="Cambria Math" panose="02040503050406030204" pitchFamily="18" charset="0"/>
                          </a:rPr>
                          <m:t>𝑋</m:t>
                        </m:r>
                      </m:e>
                      <m:sub>
                        <m:r>
                          <a:rPr lang="ar-AE" sz="1400">
                            <a:latin typeface="Cambria Math" panose="02040503050406030204" pitchFamily="18" charset="0"/>
                          </a:rPr>
                          <m:t>3</m:t>
                        </m:r>
                      </m:sub>
                    </m:sSub>
                  </m:oMath>
                </a14:m>
                <a:r>
                  <a:rPr lang="en-IN" sz="1400" dirty="0"/>
                  <a:t>has the largest p-value (least useful), we drop it.</a:t>
                </a:r>
              </a:p>
              <a:p>
                <a:pPr marL="0" indent="0">
                  <a:buNone/>
                </a:pPr>
                <a:r>
                  <a:rPr lang="en-IN" sz="1400" b="1" dirty="0"/>
                  <a:t>4. Step 3 (Refit with </a:t>
                </a:r>
                <a14:m>
                  <m:oMath xmlns:m="http://schemas.openxmlformats.org/officeDocument/2006/math">
                    <m:sSub>
                      <m:sSubPr>
                        <m:ctrlPr>
                          <a:rPr lang="ar-AE" sz="1400" i="1">
                            <a:latin typeface="Cambria Math" panose="02040503050406030204" pitchFamily="18" charset="0"/>
                          </a:rPr>
                        </m:ctrlPr>
                      </m:sSubPr>
                      <m:e>
                        <m:r>
                          <a:rPr lang="ar-AE" sz="1400" i="1">
                            <a:latin typeface="Cambria Math" panose="02040503050406030204" pitchFamily="18" charset="0"/>
                          </a:rPr>
                          <m:t>𝑋</m:t>
                        </m:r>
                      </m:e>
                      <m:sub>
                        <m:r>
                          <a:rPr lang="ar-AE" sz="1400">
                            <a:latin typeface="Cambria Math" panose="02040503050406030204" pitchFamily="18" charset="0"/>
                          </a:rPr>
                          <m:t>1</m:t>
                        </m:r>
                      </m:sub>
                    </m:sSub>
                    <m:r>
                      <a:rPr lang="ar-AE" sz="1400">
                        <a:latin typeface="Cambria Math" panose="02040503050406030204" pitchFamily="18" charset="0"/>
                      </a:rPr>
                      <m:t>,</m:t>
                    </m:r>
                    <m:sSub>
                      <m:sSubPr>
                        <m:ctrlPr>
                          <a:rPr lang="ar-AE" sz="1400" i="1">
                            <a:latin typeface="Cambria Math" panose="02040503050406030204" pitchFamily="18" charset="0"/>
                          </a:rPr>
                        </m:ctrlPr>
                      </m:sSubPr>
                      <m:e>
                        <m:r>
                          <a:rPr lang="ar-AE" sz="1400" i="1">
                            <a:latin typeface="Cambria Math" panose="02040503050406030204" pitchFamily="18" charset="0"/>
                          </a:rPr>
                          <m:t>𝑋</m:t>
                        </m:r>
                      </m:e>
                      <m:sub>
                        <m:r>
                          <a:rPr lang="ar-AE" sz="1400">
                            <a:latin typeface="Cambria Math" panose="02040503050406030204" pitchFamily="18" charset="0"/>
                          </a:rPr>
                          <m:t>2</m:t>
                        </m:r>
                      </m:sub>
                    </m:sSub>
                  </m:oMath>
                </a14:m>
                <a:r>
                  <a:rPr lang="ar-AE" sz="1400" b="1" dirty="0"/>
                  <a:t>):</a:t>
                </a:r>
                <a:br>
                  <a:rPr lang="ar-AE" sz="1400" dirty="0"/>
                </a:br>
                <a:r>
                  <a:rPr lang="en-US" sz="1400" dirty="0"/>
                  <a:t>	</a:t>
                </a:r>
                <a:r>
                  <a:rPr lang="en-IN" sz="1400" dirty="0"/>
                  <a:t>Now both predictors are significant. We stop here.</a:t>
                </a:r>
              </a:p>
              <a:p>
                <a:pPr marL="0" indent="0">
                  <a:buNone/>
                </a:pPr>
                <a:r>
                  <a:rPr lang="en-IN" sz="1400" dirty="0"/>
                  <a:t>	Final model:</a:t>
                </a:r>
              </a:p>
              <a:p>
                <a:pPr marL="0" indent="0">
                  <a:buNone/>
                </a:pPr>
                <a14:m>
                  <m:oMathPara xmlns:m="http://schemas.openxmlformats.org/officeDocument/2006/math">
                    <m:oMathParaPr>
                      <m:jc m:val="centerGroup"/>
                    </m:oMathParaPr>
                    <m:oMath xmlns:m="http://schemas.openxmlformats.org/officeDocument/2006/math">
                      <m:r>
                        <a:rPr lang="en-IN" sz="1400" i="1">
                          <a:latin typeface="Cambria Math" panose="02040503050406030204" pitchFamily="18" charset="0"/>
                        </a:rPr>
                        <m:t>𝑌</m:t>
                      </m:r>
                      <m:r>
                        <a:rPr lang="en-IN" sz="1400">
                          <a:latin typeface="Cambria Math" panose="02040503050406030204" pitchFamily="18" charset="0"/>
                        </a:rPr>
                        <m:t>=</m:t>
                      </m:r>
                      <m:sSub>
                        <m:sSubPr>
                          <m:ctrlPr>
                            <a:rPr lang="ar-AE" sz="1400" i="1">
                              <a:latin typeface="Cambria Math" panose="02040503050406030204" pitchFamily="18" charset="0"/>
                            </a:rPr>
                          </m:ctrlPr>
                        </m:sSubPr>
                        <m:e>
                          <m:r>
                            <a:rPr lang="ar-AE" sz="1400" i="1">
                              <a:latin typeface="Cambria Math" panose="02040503050406030204" pitchFamily="18" charset="0"/>
                            </a:rPr>
                            <m:t>𝛽</m:t>
                          </m:r>
                        </m:e>
                        <m:sub>
                          <m:r>
                            <a:rPr lang="ar-AE" sz="1400">
                              <a:latin typeface="Cambria Math" panose="02040503050406030204" pitchFamily="18" charset="0"/>
                            </a:rPr>
                            <m:t>0</m:t>
                          </m:r>
                        </m:sub>
                      </m:sSub>
                      <m:r>
                        <a:rPr lang="ar-AE" sz="1400">
                          <a:latin typeface="Cambria Math" panose="02040503050406030204" pitchFamily="18" charset="0"/>
                        </a:rPr>
                        <m:t>+</m:t>
                      </m:r>
                      <m:sSub>
                        <m:sSubPr>
                          <m:ctrlPr>
                            <a:rPr lang="ar-AE" sz="1400" i="1">
                              <a:latin typeface="Cambria Math" panose="02040503050406030204" pitchFamily="18" charset="0"/>
                            </a:rPr>
                          </m:ctrlPr>
                        </m:sSubPr>
                        <m:e>
                          <m:r>
                            <a:rPr lang="ar-AE" sz="1400" i="1">
                              <a:latin typeface="Cambria Math" panose="02040503050406030204" pitchFamily="18" charset="0"/>
                            </a:rPr>
                            <m:t>𝛽</m:t>
                          </m:r>
                        </m:e>
                        <m:sub>
                          <m:r>
                            <a:rPr lang="ar-AE" sz="1400">
                              <a:latin typeface="Cambria Math" panose="02040503050406030204" pitchFamily="18" charset="0"/>
                            </a:rPr>
                            <m:t>1</m:t>
                          </m:r>
                        </m:sub>
                      </m:sSub>
                      <m:sSub>
                        <m:sSubPr>
                          <m:ctrlPr>
                            <a:rPr lang="ar-AE" sz="1400" i="1">
                              <a:latin typeface="Cambria Math" panose="02040503050406030204" pitchFamily="18" charset="0"/>
                            </a:rPr>
                          </m:ctrlPr>
                        </m:sSubPr>
                        <m:e>
                          <m:r>
                            <a:rPr lang="ar-AE" sz="1400" i="1">
                              <a:latin typeface="Cambria Math" panose="02040503050406030204" pitchFamily="18" charset="0"/>
                            </a:rPr>
                            <m:t>𝑋</m:t>
                          </m:r>
                        </m:e>
                        <m:sub>
                          <m:r>
                            <a:rPr lang="ar-AE" sz="1400">
                              <a:latin typeface="Cambria Math" panose="02040503050406030204" pitchFamily="18" charset="0"/>
                            </a:rPr>
                            <m:t>1</m:t>
                          </m:r>
                        </m:sub>
                      </m:sSub>
                      <m:r>
                        <a:rPr lang="ar-AE" sz="1400">
                          <a:latin typeface="Cambria Math" panose="02040503050406030204" pitchFamily="18" charset="0"/>
                        </a:rPr>
                        <m:t>+</m:t>
                      </m:r>
                      <m:sSub>
                        <m:sSubPr>
                          <m:ctrlPr>
                            <a:rPr lang="ar-AE" sz="1400" i="1">
                              <a:latin typeface="Cambria Math" panose="02040503050406030204" pitchFamily="18" charset="0"/>
                            </a:rPr>
                          </m:ctrlPr>
                        </m:sSubPr>
                        <m:e>
                          <m:r>
                            <a:rPr lang="ar-AE" sz="1400" i="1">
                              <a:latin typeface="Cambria Math" panose="02040503050406030204" pitchFamily="18" charset="0"/>
                            </a:rPr>
                            <m:t>𝛽</m:t>
                          </m:r>
                        </m:e>
                        <m:sub>
                          <m:r>
                            <a:rPr lang="ar-AE" sz="1400">
                              <a:latin typeface="Cambria Math" panose="02040503050406030204" pitchFamily="18" charset="0"/>
                            </a:rPr>
                            <m:t>2</m:t>
                          </m:r>
                        </m:sub>
                      </m:sSub>
                      <m:sSub>
                        <m:sSubPr>
                          <m:ctrlPr>
                            <a:rPr lang="ar-AE" sz="1400" i="1">
                              <a:latin typeface="Cambria Math" panose="02040503050406030204" pitchFamily="18" charset="0"/>
                            </a:rPr>
                          </m:ctrlPr>
                        </m:sSubPr>
                        <m:e>
                          <m:r>
                            <a:rPr lang="ar-AE" sz="1400" i="1">
                              <a:latin typeface="Cambria Math" panose="02040503050406030204" pitchFamily="18" charset="0"/>
                            </a:rPr>
                            <m:t>𝑋</m:t>
                          </m:r>
                        </m:e>
                        <m:sub>
                          <m:r>
                            <a:rPr lang="ar-AE" sz="1400">
                              <a:latin typeface="Cambria Math" panose="02040503050406030204" pitchFamily="18" charset="0"/>
                            </a:rPr>
                            <m:t>2</m:t>
                          </m:r>
                        </m:sub>
                      </m:sSub>
                    </m:oMath>
                  </m:oMathPara>
                </a14:m>
                <a:endParaRPr lang="ar-AE" sz="1400" dirty="0"/>
              </a:p>
              <a:p>
                <a:pPr marL="0" indent="0">
                  <a:buNone/>
                </a:pPr>
                <a:endParaRPr lang="en-US" sz="1400" dirty="0"/>
              </a:p>
            </p:txBody>
          </p:sp>
        </mc:Choice>
        <mc:Fallback xmlns="">
          <p:sp>
            <p:nvSpPr>
              <p:cNvPr id="3" name="Content Placeholder 2">
                <a:extLst>
                  <a:ext uri="{FF2B5EF4-FFF2-40B4-BE49-F238E27FC236}">
                    <a16:creationId xmlns:a16="http://schemas.microsoft.com/office/drawing/2014/main" id="{5673D06E-FE72-3F36-9879-ABF931304286}"/>
                  </a:ext>
                </a:extLst>
              </p:cNvPr>
              <p:cNvSpPr>
                <a:spLocks noGrp="1" noRot="1" noChangeAspect="1" noMove="1" noResize="1" noEditPoints="1" noAdjustHandles="1" noChangeArrowheads="1" noChangeShapeType="1" noTextEdit="1"/>
              </p:cNvSpPr>
              <p:nvPr>
                <p:ph idx="1"/>
              </p:nvPr>
            </p:nvSpPr>
            <p:spPr>
              <a:xfrm>
                <a:off x="457200" y="1411941"/>
                <a:ext cx="10896600" cy="4765022"/>
              </a:xfrm>
              <a:blipFill>
                <a:blip r:embed="rId2"/>
                <a:stretch>
                  <a:fillRect l="-233" t="-798"/>
                </a:stretch>
              </a:blipFill>
            </p:spPr>
            <p:txBody>
              <a:bodyPr/>
              <a:lstStyle/>
              <a:p>
                <a:r>
                  <a:rPr lang="en-US">
                    <a:noFill/>
                  </a:rPr>
                  <a:t> </a:t>
                </a:r>
              </a:p>
            </p:txBody>
          </p:sp>
        </mc:Fallback>
      </mc:AlternateContent>
    </p:spTree>
    <p:extLst>
      <p:ext uri="{BB962C8B-B14F-4D97-AF65-F5344CB8AC3E}">
        <p14:creationId xmlns:p14="http://schemas.microsoft.com/office/powerpoint/2010/main" val="35214381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7C411-79BB-C534-2DFB-1D742EF86674}"/>
              </a:ext>
            </a:extLst>
          </p:cNvPr>
          <p:cNvSpPr>
            <a:spLocks noGrp="1"/>
          </p:cNvSpPr>
          <p:nvPr>
            <p:ph type="title"/>
          </p:nvPr>
        </p:nvSpPr>
        <p:spPr/>
        <p:txBody>
          <a:bodyPr/>
          <a:lstStyle/>
          <a:p>
            <a:r>
              <a:rPr lang="en-US" dirty="0"/>
              <a:t>Backward Stepwise Selection</a:t>
            </a:r>
          </a:p>
        </p:txBody>
      </p:sp>
      <p:sp>
        <p:nvSpPr>
          <p:cNvPr id="3" name="Content Placeholder 2">
            <a:extLst>
              <a:ext uri="{FF2B5EF4-FFF2-40B4-BE49-F238E27FC236}">
                <a16:creationId xmlns:a16="http://schemas.microsoft.com/office/drawing/2014/main" id="{B90FCD32-85CF-EF39-E469-BEBF6716831E}"/>
              </a:ext>
            </a:extLst>
          </p:cNvPr>
          <p:cNvSpPr>
            <a:spLocks noGrp="1"/>
          </p:cNvSpPr>
          <p:nvPr>
            <p:ph idx="1"/>
          </p:nvPr>
        </p:nvSpPr>
        <p:spPr/>
        <p:txBody>
          <a:bodyPr/>
          <a:lstStyle/>
          <a:p>
            <a:r>
              <a:rPr lang="en-IN" b="1" dirty="0"/>
              <a:t>Advantages</a:t>
            </a:r>
          </a:p>
          <a:p>
            <a:r>
              <a:rPr lang="en-IN" dirty="0"/>
              <a:t>Starts with the most complex model and simplifies it → ensures we don’t miss useful combinations.</a:t>
            </a:r>
          </a:p>
          <a:p>
            <a:r>
              <a:rPr lang="en-IN" dirty="0"/>
              <a:t>Useful when you have a </a:t>
            </a:r>
            <a:r>
              <a:rPr lang="en-IN" b="1" dirty="0"/>
              <a:t>moderate number of predictors</a:t>
            </a:r>
            <a:r>
              <a:rPr lang="en-IN" dirty="0"/>
              <a:t>.</a:t>
            </a:r>
          </a:p>
          <a:p>
            <a:r>
              <a:rPr lang="en-IN" b="1" dirty="0"/>
              <a:t>Disadvantages</a:t>
            </a:r>
          </a:p>
          <a:p>
            <a:r>
              <a:rPr lang="en-IN" dirty="0"/>
              <a:t>If the number of predictors is very large, starting with the full model can be computationally expensive.</a:t>
            </a:r>
          </a:p>
          <a:p>
            <a:r>
              <a:rPr lang="en-IN" dirty="0"/>
              <a:t>Like forward selection, it may miss the “best subset” if predictors are correlated.</a:t>
            </a:r>
          </a:p>
          <a:p>
            <a:endParaRPr lang="en-US" dirty="0"/>
          </a:p>
        </p:txBody>
      </p:sp>
    </p:spTree>
    <p:extLst>
      <p:ext uri="{BB962C8B-B14F-4D97-AF65-F5344CB8AC3E}">
        <p14:creationId xmlns:p14="http://schemas.microsoft.com/office/powerpoint/2010/main" val="5957192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6A74-BCCA-A2EB-206F-9648AB1B3BFD}"/>
              </a:ext>
            </a:extLst>
          </p:cNvPr>
          <p:cNvSpPr>
            <a:spLocks noGrp="1"/>
          </p:cNvSpPr>
          <p:nvPr>
            <p:ph type="title"/>
          </p:nvPr>
        </p:nvSpPr>
        <p:spPr/>
        <p:txBody>
          <a:bodyPr/>
          <a:lstStyle/>
          <a:p>
            <a:r>
              <a:rPr lang="en-US" dirty="0"/>
              <a:t>Bias-Variance Tradeoff</a:t>
            </a:r>
          </a:p>
        </p:txBody>
      </p:sp>
      <p:sp>
        <p:nvSpPr>
          <p:cNvPr id="3" name="Content Placeholder 2">
            <a:extLst>
              <a:ext uri="{FF2B5EF4-FFF2-40B4-BE49-F238E27FC236}">
                <a16:creationId xmlns:a16="http://schemas.microsoft.com/office/drawing/2014/main" id="{F3B7CEE7-A53F-D592-D72D-1AB6ADCD5E7E}"/>
              </a:ext>
            </a:extLst>
          </p:cNvPr>
          <p:cNvSpPr>
            <a:spLocks noGrp="1"/>
          </p:cNvSpPr>
          <p:nvPr>
            <p:ph idx="1"/>
          </p:nvPr>
        </p:nvSpPr>
        <p:spPr>
          <a:xfrm>
            <a:off x="838200" y="1524000"/>
            <a:ext cx="10515600" cy="4652963"/>
          </a:xfrm>
        </p:spPr>
        <p:txBody>
          <a:bodyPr>
            <a:normAutofit fontScale="85000" lnSpcReduction="20000"/>
          </a:bodyPr>
          <a:lstStyle/>
          <a:p>
            <a:r>
              <a:rPr lang="en-IN" dirty="0"/>
              <a:t>A supervised Machine Learning model aims to train itself on the input variables(X) in such a way that the predicted values(Y) are as close to the actual values as possible. This difference between the actual values and predicted values is the </a:t>
            </a:r>
            <a:r>
              <a:rPr lang="en-IN" b="1" dirty="0"/>
              <a:t>error</a:t>
            </a:r>
            <a:r>
              <a:rPr lang="en-IN" dirty="0"/>
              <a:t> and it is used to evaluate the model. The error for any supervised Machine Learning algorithm comprises of 3 parts:</a:t>
            </a:r>
          </a:p>
          <a:p>
            <a:pPr marL="0" indent="0" algn="ctr">
              <a:buNone/>
            </a:pPr>
            <a:r>
              <a:rPr lang="en-IN" b="1" dirty="0"/>
              <a:t>Bias error + Variance error+ Noise</a:t>
            </a:r>
          </a:p>
          <a:p>
            <a:r>
              <a:rPr lang="en-IN" dirty="0"/>
              <a:t>While the noise is the irreducible error that we cannot eliminate, the other two i.e. Bias and Variance are reducible errors that we can attempt to minimize as much as possible.</a:t>
            </a:r>
            <a:endParaRPr lang="en-IN" b="1" dirty="0"/>
          </a:p>
          <a:p>
            <a:r>
              <a:rPr lang="en-IN" dirty="0"/>
              <a:t>Mathematically, let the input variables be X and a target variable Y. We map the relationship between the two using a function f.</a:t>
            </a:r>
          </a:p>
          <a:p>
            <a:pPr marL="0" indent="0" algn="ctr">
              <a:buNone/>
            </a:pPr>
            <a:r>
              <a:rPr lang="en-IN" b="1" dirty="0"/>
              <a:t>Y = f(X) + e</a:t>
            </a:r>
            <a:endParaRPr lang="en-IN" dirty="0"/>
          </a:p>
          <a:p>
            <a:r>
              <a:rPr lang="en-IN" dirty="0"/>
              <a:t>Here ‘e’ is the error that is normally distributed. The aim of our model f'(x) is to predict values as close to f(x) as possible. Here, the Bias of the model is:</a:t>
            </a:r>
          </a:p>
          <a:p>
            <a:endParaRPr lang="en-US" b="1" dirty="0"/>
          </a:p>
        </p:txBody>
      </p:sp>
    </p:spTree>
    <p:extLst>
      <p:ext uri="{BB962C8B-B14F-4D97-AF65-F5344CB8AC3E}">
        <p14:creationId xmlns:p14="http://schemas.microsoft.com/office/powerpoint/2010/main" val="25710779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187D2-1273-8A55-DF54-C48E0BFEF4CC}"/>
              </a:ext>
            </a:extLst>
          </p:cNvPr>
          <p:cNvSpPr>
            <a:spLocks noGrp="1"/>
          </p:cNvSpPr>
          <p:nvPr>
            <p:ph type="title"/>
          </p:nvPr>
        </p:nvSpPr>
        <p:spPr/>
        <p:txBody>
          <a:bodyPr/>
          <a:lstStyle/>
          <a:p>
            <a:r>
              <a:rPr lang="en-US" dirty="0"/>
              <a:t>Bias</a:t>
            </a:r>
          </a:p>
        </p:txBody>
      </p:sp>
      <p:sp>
        <p:nvSpPr>
          <p:cNvPr id="3" name="Content Placeholder 2">
            <a:extLst>
              <a:ext uri="{FF2B5EF4-FFF2-40B4-BE49-F238E27FC236}">
                <a16:creationId xmlns:a16="http://schemas.microsoft.com/office/drawing/2014/main" id="{CB997078-C112-3C18-DE40-E425D2B2C9E0}"/>
              </a:ext>
            </a:extLst>
          </p:cNvPr>
          <p:cNvSpPr>
            <a:spLocks noGrp="1"/>
          </p:cNvSpPr>
          <p:nvPr>
            <p:ph idx="1"/>
          </p:nvPr>
        </p:nvSpPr>
        <p:spPr>
          <a:xfrm>
            <a:off x="838200" y="1234440"/>
            <a:ext cx="10515600" cy="4942523"/>
          </a:xfrm>
        </p:spPr>
        <p:txBody>
          <a:bodyPr>
            <a:normAutofit fontScale="70000" lnSpcReduction="20000"/>
          </a:bodyPr>
          <a:lstStyle/>
          <a:p>
            <a:pPr marL="514350" indent="-514350" algn="just">
              <a:buFont typeface="+mj-lt"/>
              <a:buAutoNum type="arabicPeriod"/>
            </a:pPr>
            <a:r>
              <a:rPr lang="en-IN" b="1" dirty="0"/>
              <a:t>Bias</a:t>
            </a:r>
            <a:r>
              <a:rPr lang="en-IN" dirty="0"/>
              <a:t> measures the difference between the model’s </a:t>
            </a:r>
            <a:r>
              <a:rPr lang="en-IN" i="1" dirty="0"/>
              <a:t>average prediction</a:t>
            </a:r>
            <a:r>
              <a:rPr lang="en-IN" dirty="0"/>
              <a:t> and the true value:</a:t>
            </a:r>
          </a:p>
          <a:p>
            <a:pPr marL="0" indent="0" algn="just">
              <a:buNone/>
            </a:pPr>
            <a:r>
              <a:rPr lang="en-IN" b="1" dirty="0"/>
              <a:t>Bias[f'(X)] = E[f'(X) – f(X)]</a:t>
            </a:r>
            <a:endParaRPr lang="en-IN" dirty="0"/>
          </a:p>
          <a:p>
            <a:pPr marL="0" indent="0" algn="just">
              <a:buNone/>
            </a:pPr>
            <a:r>
              <a:rPr lang="en-IN" dirty="0"/>
              <a:t>2. High bias- When model is too simple, like forcing a straight line on very wiggly nonlinear data — the error will mainly come from </a:t>
            </a:r>
            <a:r>
              <a:rPr lang="en-IN" b="1" dirty="0"/>
              <a:t>high bias</a:t>
            </a:r>
            <a:r>
              <a:rPr lang="en-IN" dirty="0"/>
              <a:t>.</a:t>
            </a:r>
          </a:p>
          <a:p>
            <a:pPr marL="0" indent="0" algn="just">
              <a:buNone/>
            </a:pPr>
            <a:r>
              <a:rPr lang="en-IN" dirty="0"/>
              <a:t>3. The model is unable to capture the complexity → its </a:t>
            </a:r>
            <a:r>
              <a:rPr lang="en-IN" i="1" dirty="0"/>
              <a:t>average   predictions</a:t>
            </a:r>
            <a:r>
              <a:rPr lang="en-IN" dirty="0"/>
              <a:t> systematically miss the true values.</a:t>
            </a:r>
          </a:p>
          <a:p>
            <a:pPr marL="0" indent="0" algn="just">
              <a:buNone/>
            </a:pPr>
            <a:r>
              <a:rPr lang="en-IN" dirty="0"/>
              <a:t>4. High bias, leads to </a:t>
            </a:r>
            <a:r>
              <a:rPr lang="en-IN" b="1" dirty="0"/>
              <a:t>underfitting </a:t>
            </a:r>
            <a:r>
              <a:rPr lang="en-IN" dirty="0"/>
              <a:t>of the model, the simplistic model does not learn the data very well.</a:t>
            </a:r>
            <a:endParaRPr lang="en-US" dirty="0"/>
          </a:p>
          <a:p>
            <a:pPr marL="0" indent="0" algn="just">
              <a:buNone/>
            </a:pPr>
            <a:r>
              <a:rPr lang="en-IN" dirty="0"/>
              <a:t>5. Bias is caused when a model’s </a:t>
            </a:r>
            <a:r>
              <a:rPr lang="en-IN" b="1" dirty="0"/>
              <a:t>assumptions are too restrictive</a:t>
            </a:r>
            <a:r>
              <a:rPr lang="en-IN" dirty="0"/>
              <a:t> compared to the true data pattern.</a:t>
            </a:r>
          </a:p>
          <a:p>
            <a:pPr algn="just">
              <a:buFont typeface="Wingdings" pitchFamily="2" charset="2"/>
              <a:buChar char="Ø"/>
            </a:pPr>
            <a:r>
              <a:rPr lang="en-IN" dirty="0"/>
              <a:t>Model too simple (underfitting).- </a:t>
            </a:r>
          </a:p>
          <a:p>
            <a:pPr algn="just">
              <a:buFont typeface="Wingdings" pitchFamily="2" charset="2"/>
              <a:buChar char="Ø"/>
            </a:pPr>
            <a:r>
              <a:rPr lang="en-IN" dirty="0"/>
              <a:t>Wrong assumptions about data.</a:t>
            </a:r>
          </a:p>
          <a:p>
            <a:pPr algn="just">
              <a:buFont typeface="Wingdings" pitchFamily="2" charset="2"/>
              <a:buChar char="Ø"/>
            </a:pPr>
            <a:r>
              <a:rPr lang="en-IN" dirty="0"/>
              <a:t>Incorrect feature selection.</a:t>
            </a:r>
          </a:p>
          <a:p>
            <a:pPr marL="0" indent="0" algn="just">
              <a:buNone/>
            </a:pPr>
            <a:r>
              <a:rPr lang="en-IN" dirty="0"/>
              <a:t>If you train a </a:t>
            </a:r>
            <a:r>
              <a:rPr lang="en-IN" b="1" dirty="0"/>
              <a:t>linear regression model</a:t>
            </a:r>
            <a:r>
              <a:rPr lang="en-IN" dirty="0"/>
              <a:t> on data that truly follows a </a:t>
            </a:r>
            <a:r>
              <a:rPr lang="en-IN" b="1" dirty="0"/>
              <a:t>quadratic curve</a:t>
            </a:r>
            <a:r>
              <a:rPr lang="en-IN" dirty="0"/>
              <a:t>, is the bias high or low???</a:t>
            </a:r>
            <a:endParaRPr lang="en-US" dirty="0"/>
          </a:p>
          <a:p>
            <a:pPr algn="just"/>
            <a:endParaRPr lang="en-US" dirty="0"/>
          </a:p>
        </p:txBody>
      </p:sp>
    </p:spTree>
    <p:extLst>
      <p:ext uri="{BB962C8B-B14F-4D97-AF65-F5344CB8AC3E}">
        <p14:creationId xmlns:p14="http://schemas.microsoft.com/office/powerpoint/2010/main" val="4078612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E083D8C-2418-4B53-1C8E-6EC8B556B760}"/>
                  </a:ext>
                </a:extLst>
              </p:cNvPr>
              <p:cNvSpPr>
                <a:spLocks noGrp="1"/>
              </p:cNvSpPr>
              <p:nvPr>
                <p:ph idx="1"/>
              </p:nvPr>
            </p:nvSpPr>
            <p:spPr>
              <a:xfrm>
                <a:off x="838200" y="1356360"/>
                <a:ext cx="10515600" cy="4820603"/>
              </a:xfrm>
            </p:spPr>
            <p:txBody>
              <a:bodyPr>
                <a:normAutofit fontScale="92500" lnSpcReduction="20000"/>
              </a:bodyPr>
              <a:lstStyle/>
              <a:p>
                <a:r>
                  <a:rPr lang="en-IN" b="1" dirty="0"/>
                  <a:t>Variance</a:t>
                </a:r>
                <a:r>
                  <a:rPr lang="en-IN" dirty="0"/>
                  <a:t> measures how much predictions for </a:t>
                </a:r>
                <a14:m>
                  <m:oMath xmlns:m="http://schemas.openxmlformats.org/officeDocument/2006/math">
                    <m:acc>
                      <m:accPr>
                        <m:chr m:val="̂"/>
                        <m:ctrlPr>
                          <a:rPr lang="ar-AE" i="1">
                            <a:latin typeface="Cambria Math" panose="02040503050406030204" pitchFamily="18" charset="0"/>
                          </a:rPr>
                        </m:ctrlPr>
                      </m:accPr>
                      <m:e>
                        <m:r>
                          <a:rPr lang="ar-AE" i="1">
                            <a:latin typeface="Cambria Math" panose="02040503050406030204" pitchFamily="18" charset="0"/>
                          </a:rPr>
                          <m:t>𝑓</m:t>
                        </m:r>
                      </m:e>
                    </m:acc>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a:latin typeface="Cambria Math" panose="02040503050406030204" pitchFamily="18" charset="0"/>
                              </a:rPr>
                              <m:t>0</m:t>
                            </m:r>
                          </m:sub>
                        </m:sSub>
                      </m:e>
                    </m:d>
                  </m:oMath>
                </a14:m>
                <a:r>
                  <a:rPr lang="ar-AE" dirty="0"/>
                  <a:t> </a:t>
                </a:r>
                <a:r>
                  <a:rPr lang="en-IN" dirty="0"/>
                  <a:t>change if you train on different datasets.</a:t>
                </a:r>
              </a:p>
              <a:p>
                <a:r>
                  <a:rPr lang="en-IN" dirty="0"/>
                  <a:t>when the model takes into account the fluctuations in the data i.e. the noise as well.</a:t>
                </a:r>
              </a:p>
              <a:p>
                <a:r>
                  <a:rPr lang="en-IN" dirty="0"/>
                  <a:t>Mathematically, the variance error in the model is:</a:t>
                </a:r>
              </a:p>
              <a:p>
                <a:endParaRPr lang="en-IN" dirty="0"/>
              </a:p>
              <a:p>
                <a:r>
                  <a:rPr lang="en-IN" dirty="0"/>
                  <a:t>If the model is </a:t>
                </a:r>
                <a:r>
                  <a:rPr lang="en-IN" b="1" dirty="0"/>
                  <a:t>stable</a:t>
                </a:r>
                <a:r>
                  <a:rPr lang="en-IN" dirty="0"/>
                  <a:t> (doesn’t change much with different data), variance is small.</a:t>
                </a:r>
              </a:p>
              <a:p>
                <a:r>
                  <a:rPr lang="en-IN" dirty="0"/>
                  <a:t>If the model is </a:t>
                </a:r>
                <a:r>
                  <a:rPr lang="en-IN" b="1" dirty="0"/>
                  <a:t>unstable</a:t>
                </a:r>
                <a:r>
                  <a:rPr lang="en-IN" dirty="0"/>
                  <a:t> (wiggles a lot with different data), variance is large</a:t>
                </a:r>
              </a:p>
              <a:p>
                <a:r>
                  <a:rPr lang="en-IN" dirty="0"/>
                  <a:t>High Variance-&gt;model learns too much of the training data-&gt; overfitting of the model</a:t>
                </a:r>
              </a:p>
              <a:p>
                <a:pPr marL="0" lvl="0" indent="0" eaLnBrk="0" fontAlgn="base" hangingPunct="0">
                  <a:lnSpc>
                    <a:spcPct val="100000"/>
                  </a:lnSpc>
                  <a:spcBef>
                    <a:spcPct val="0"/>
                  </a:spcBef>
                  <a:spcAft>
                    <a:spcPct val="0"/>
                  </a:spcAft>
                  <a:buFontTx/>
                  <a:buChar char="•"/>
                </a:pPr>
                <a:r>
                  <a:rPr lang="en-US" altLang="en-US" sz="2600" b="1" dirty="0">
                    <a:solidFill>
                      <a:srgbClr val="000000"/>
                    </a:solidFill>
                    <a:latin typeface="Arial" panose="020B0604020202020204" pitchFamily="34" charset="0"/>
                  </a:rPr>
                  <a:t>Simple model → high bias, low variance.</a:t>
                </a:r>
                <a:endParaRPr lang="en-US" altLang="en-US" sz="2600" dirty="0">
                  <a:solidFill>
                    <a:srgbClr val="000000"/>
                  </a:solidFill>
                  <a:latin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2600" b="1" dirty="0">
                    <a:solidFill>
                      <a:srgbClr val="000000"/>
                    </a:solidFill>
                    <a:latin typeface="Arial" panose="020B0604020202020204" pitchFamily="34" charset="0"/>
                  </a:rPr>
                  <a:t>Complex model → low bias, high variance.</a:t>
                </a:r>
                <a:endParaRPr lang="en-US" altLang="en-US" sz="2600" dirty="0">
                  <a:latin typeface="Arial" panose="020B0604020202020204" pitchFamily="34" charset="0"/>
                </a:endParaRPr>
              </a:p>
              <a:p>
                <a:endParaRPr lang="en-IN" dirty="0"/>
              </a:p>
              <a:p>
                <a:endParaRPr lang="en-US" dirty="0"/>
              </a:p>
            </p:txBody>
          </p:sp>
        </mc:Choice>
        <mc:Fallback>
          <p:sp>
            <p:nvSpPr>
              <p:cNvPr id="3" name="Content Placeholder 2">
                <a:extLst>
                  <a:ext uri="{FF2B5EF4-FFF2-40B4-BE49-F238E27FC236}">
                    <a16:creationId xmlns:a16="http://schemas.microsoft.com/office/drawing/2014/main" id="{BE083D8C-2418-4B53-1C8E-6EC8B556B760}"/>
                  </a:ext>
                </a:extLst>
              </p:cNvPr>
              <p:cNvSpPr>
                <a:spLocks noGrp="1" noRot="1" noChangeAspect="1" noMove="1" noResize="1" noEditPoints="1" noAdjustHandles="1" noChangeArrowheads="1" noChangeShapeType="1" noTextEdit="1"/>
              </p:cNvSpPr>
              <p:nvPr>
                <p:ph idx="1"/>
              </p:nvPr>
            </p:nvSpPr>
            <p:spPr>
              <a:xfrm>
                <a:off x="838200" y="1356360"/>
                <a:ext cx="10515600" cy="4820603"/>
              </a:xfrm>
              <a:blipFill>
                <a:blip r:embed="rId3"/>
                <a:stretch>
                  <a:fillRect l="-965" t="-3684" r="-156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45DA69B5-C48C-7AC5-6B5A-D60AE0AA8A6E}"/>
              </a:ext>
            </a:extLst>
          </p:cNvPr>
          <p:cNvSpPr>
            <a:spLocks noGrp="1"/>
          </p:cNvSpPr>
          <p:nvPr>
            <p:ph type="title"/>
          </p:nvPr>
        </p:nvSpPr>
        <p:spPr>
          <a:xfrm>
            <a:off x="838200" y="365125"/>
            <a:ext cx="10515600" cy="1325563"/>
          </a:xfrm>
        </p:spPr>
        <p:txBody>
          <a:bodyPr/>
          <a:lstStyle/>
          <a:p>
            <a:r>
              <a:rPr lang="en-US" dirty="0"/>
              <a:t>Variance</a:t>
            </a:r>
          </a:p>
        </p:txBody>
      </p:sp>
      <p:pic>
        <p:nvPicPr>
          <p:cNvPr id="6" name="Picture 5">
            <a:extLst>
              <a:ext uri="{FF2B5EF4-FFF2-40B4-BE49-F238E27FC236}">
                <a16:creationId xmlns:a16="http://schemas.microsoft.com/office/drawing/2014/main" id="{D052FFD7-B08C-4F7A-1FB2-2F7E1F0179F4}"/>
              </a:ext>
            </a:extLst>
          </p:cNvPr>
          <p:cNvPicPr>
            <a:picLocks noChangeAspect="1"/>
          </p:cNvPicPr>
          <p:nvPr/>
        </p:nvPicPr>
        <p:blipFill>
          <a:blip r:embed="rId4"/>
          <a:stretch>
            <a:fillRect/>
          </a:stretch>
        </p:blipFill>
        <p:spPr>
          <a:xfrm>
            <a:off x="2484120" y="3048000"/>
            <a:ext cx="4724400" cy="520700"/>
          </a:xfrm>
          <a:prstGeom prst="rect">
            <a:avLst/>
          </a:prstGeom>
        </p:spPr>
      </p:pic>
    </p:spTree>
    <p:extLst>
      <p:ext uri="{BB962C8B-B14F-4D97-AF65-F5344CB8AC3E}">
        <p14:creationId xmlns:p14="http://schemas.microsoft.com/office/powerpoint/2010/main" val="30209437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FC30B-C719-67E9-6DBB-9A91C216CC98}"/>
              </a:ext>
            </a:extLst>
          </p:cNvPr>
          <p:cNvSpPr>
            <a:spLocks noGrp="1"/>
          </p:cNvSpPr>
          <p:nvPr>
            <p:ph type="title"/>
          </p:nvPr>
        </p:nvSpPr>
        <p:spPr/>
        <p:txBody>
          <a:bodyPr/>
          <a:lstStyle/>
          <a:p>
            <a:r>
              <a:rPr lang="en-US" dirty="0"/>
              <a:t>Bias-variance tradeoff</a:t>
            </a:r>
          </a:p>
        </p:txBody>
      </p:sp>
      <p:sp>
        <p:nvSpPr>
          <p:cNvPr id="3" name="Content Placeholder 2">
            <a:extLst>
              <a:ext uri="{FF2B5EF4-FFF2-40B4-BE49-F238E27FC236}">
                <a16:creationId xmlns:a16="http://schemas.microsoft.com/office/drawing/2014/main" id="{906A6BA4-DD88-3C00-E3C6-5D4172213D10}"/>
              </a:ext>
            </a:extLst>
          </p:cNvPr>
          <p:cNvSpPr>
            <a:spLocks noGrp="1"/>
          </p:cNvSpPr>
          <p:nvPr>
            <p:ph idx="1"/>
          </p:nvPr>
        </p:nvSpPr>
        <p:spPr>
          <a:xfrm>
            <a:off x="838200" y="1825625"/>
            <a:ext cx="6522720" cy="4351338"/>
          </a:xfrm>
        </p:spPr>
        <p:txBody>
          <a:bodyPr>
            <a:normAutofit fontScale="77500" lnSpcReduction="20000"/>
          </a:bodyPr>
          <a:lstStyle/>
          <a:p>
            <a:r>
              <a:rPr lang="en-IN" dirty="0"/>
              <a:t>It’s about balancing </a:t>
            </a:r>
            <a:r>
              <a:rPr lang="en-IN" b="1" dirty="0"/>
              <a:t>two sources of error</a:t>
            </a:r>
            <a:r>
              <a:rPr lang="en-IN" dirty="0"/>
              <a:t> when building models:</a:t>
            </a:r>
          </a:p>
          <a:p>
            <a:r>
              <a:rPr lang="en-IN" dirty="0"/>
              <a:t>Expected Error=(Bias)</a:t>
            </a:r>
            <a:r>
              <a:rPr lang="en-IN" baseline="30000" dirty="0"/>
              <a:t>2</a:t>
            </a:r>
            <a:r>
              <a:rPr lang="en-IN" dirty="0"/>
              <a:t>+Variance+Irreducible Noise</a:t>
            </a:r>
          </a:p>
          <a:p>
            <a:r>
              <a:rPr lang="en-IN" b="1" dirty="0"/>
              <a:t>Bias</a:t>
            </a:r>
            <a:r>
              <a:rPr lang="en-IN" dirty="0"/>
              <a:t>: Error from oversimplifying the model (systematic miss).</a:t>
            </a:r>
          </a:p>
          <a:p>
            <a:r>
              <a:rPr lang="en-IN" b="1" dirty="0"/>
              <a:t>Variance</a:t>
            </a:r>
            <a:r>
              <a:rPr lang="en-IN" dirty="0"/>
              <a:t>: Error from the model being too sensitive to the training data (unstable predictions).</a:t>
            </a:r>
          </a:p>
          <a:p>
            <a:r>
              <a:rPr lang="en-IN" b="1" dirty="0"/>
              <a:t>Noise</a:t>
            </a:r>
            <a:r>
              <a:rPr lang="en-IN" dirty="0"/>
              <a:t>: Randomness in the data you can’t avoid.</a:t>
            </a:r>
          </a:p>
          <a:p>
            <a:r>
              <a:rPr lang="en-IN" dirty="0"/>
              <a:t>The </a:t>
            </a:r>
            <a:r>
              <a:rPr lang="en-IN" b="1" dirty="0"/>
              <a:t>sweet spot</a:t>
            </a:r>
            <a:r>
              <a:rPr lang="en-IN" dirty="0"/>
              <a:t> is in between, where both bias and variance are balanced, so total error is minimized.</a:t>
            </a:r>
          </a:p>
          <a:p>
            <a:r>
              <a:rPr lang="en-IN" dirty="0"/>
              <a:t>Though some points are classified incorrectly, the model generally fits most of the datapoints accurately. The balance between the Bias error and the Variance error is the </a:t>
            </a:r>
            <a:r>
              <a:rPr lang="en-IN" b="1" dirty="0"/>
              <a:t>Bias-Variance </a:t>
            </a:r>
            <a:r>
              <a:rPr lang="en-IN" b="1" dirty="0" err="1"/>
              <a:t>Tradeoff</a:t>
            </a:r>
            <a:r>
              <a:rPr lang="en-IN" dirty="0"/>
              <a:t>.</a:t>
            </a:r>
          </a:p>
          <a:p>
            <a:endParaRPr lang="en-US" dirty="0"/>
          </a:p>
        </p:txBody>
      </p:sp>
      <p:pic>
        <p:nvPicPr>
          <p:cNvPr id="5" name="Picture 4">
            <a:extLst>
              <a:ext uri="{FF2B5EF4-FFF2-40B4-BE49-F238E27FC236}">
                <a16:creationId xmlns:a16="http://schemas.microsoft.com/office/drawing/2014/main" id="{E6D23249-50B9-842C-6D97-E57393C1A11A}"/>
              </a:ext>
            </a:extLst>
          </p:cNvPr>
          <p:cNvPicPr>
            <a:picLocks noChangeAspect="1"/>
          </p:cNvPicPr>
          <p:nvPr/>
        </p:nvPicPr>
        <p:blipFill>
          <a:blip r:embed="rId2"/>
          <a:stretch>
            <a:fillRect/>
          </a:stretch>
        </p:blipFill>
        <p:spPr>
          <a:xfrm>
            <a:off x="7360920" y="1825625"/>
            <a:ext cx="4184463" cy="3980815"/>
          </a:xfrm>
          <a:prstGeom prst="rect">
            <a:avLst/>
          </a:prstGeom>
        </p:spPr>
      </p:pic>
    </p:spTree>
    <p:extLst>
      <p:ext uri="{BB962C8B-B14F-4D97-AF65-F5344CB8AC3E}">
        <p14:creationId xmlns:p14="http://schemas.microsoft.com/office/powerpoint/2010/main" val="36767746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9C24-35DC-54C5-693B-125A67B0B993}"/>
              </a:ext>
            </a:extLst>
          </p:cNvPr>
          <p:cNvSpPr>
            <a:spLocks noGrp="1"/>
          </p:cNvSpPr>
          <p:nvPr>
            <p:ph type="title"/>
          </p:nvPr>
        </p:nvSpPr>
        <p:spPr/>
        <p:txBody>
          <a:bodyPr/>
          <a:lstStyle/>
          <a:p>
            <a:r>
              <a:rPr lang="en-US" dirty="0"/>
              <a:t>Underfitting</a:t>
            </a:r>
          </a:p>
        </p:txBody>
      </p:sp>
      <p:sp>
        <p:nvSpPr>
          <p:cNvPr id="3" name="Content Placeholder 2">
            <a:extLst>
              <a:ext uri="{FF2B5EF4-FFF2-40B4-BE49-F238E27FC236}">
                <a16:creationId xmlns:a16="http://schemas.microsoft.com/office/drawing/2014/main" id="{D26E7740-C19B-33DB-7A34-C2D60B0EEBBD}"/>
              </a:ext>
            </a:extLst>
          </p:cNvPr>
          <p:cNvSpPr>
            <a:spLocks noGrp="1"/>
          </p:cNvSpPr>
          <p:nvPr>
            <p:ph idx="1"/>
          </p:nvPr>
        </p:nvSpPr>
        <p:spPr>
          <a:xfrm>
            <a:off x="838200" y="1325880"/>
            <a:ext cx="6355080" cy="5166995"/>
          </a:xfrm>
        </p:spPr>
        <p:txBody>
          <a:bodyPr>
            <a:normAutofit fontScale="85000" lnSpcReduction="20000"/>
          </a:bodyPr>
          <a:lstStyle/>
          <a:p>
            <a:r>
              <a:rPr lang="en-IN" b="1" dirty="0"/>
              <a:t>What it is:</a:t>
            </a:r>
            <a:r>
              <a:rPr lang="en-IN" dirty="0"/>
              <a:t> The model is too simple to capture the true pattern in the data. It fails to capture the dominant patterns in the data set. </a:t>
            </a:r>
          </a:p>
          <a:p>
            <a:r>
              <a:rPr lang="en-IN" b="1" dirty="0"/>
              <a:t>Symptoms:</a:t>
            </a:r>
            <a:endParaRPr lang="en-IN" dirty="0"/>
          </a:p>
          <a:p>
            <a:pPr lvl="1"/>
            <a:r>
              <a:rPr lang="en-IN" dirty="0"/>
              <a:t>High error on training data </a:t>
            </a:r>
            <a:r>
              <a:rPr lang="en-IN" i="1" dirty="0"/>
              <a:t>and</a:t>
            </a:r>
            <a:r>
              <a:rPr lang="en-IN" dirty="0"/>
              <a:t> test data.</a:t>
            </a:r>
          </a:p>
          <a:p>
            <a:pPr lvl="1"/>
            <a:r>
              <a:rPr lang="en-IN" dirty="0"/>
              <a:t>Model predictions look “flat” or “off” compared to reality.</a:t>
            </a:r>
          </a:p>
          <a:p>
            <a:r>
              <a:rPr lang="en-IN" b="1" dirty="0"/>
              <a:t>Cause:</a:t>
            </a:r>
            <a:r>
              <a:rPr lang="en-IN" dirty="0"/>
              <a:t> High </a:t>
            </a:r>
            <a:r>
              <a:rPr lang="en-IN" b="1" dirty="0"/>
              <a:t>bias</a:t>
            </a:r>
            <a:r>
              <a:rPr lang="en-IN" dirty="0"/>
              <a:t> (systematic errors).</a:t>
            </a:r>
          </a:p>
          <a:p>
            <a:r>
              <a:rPr lang="en-IN" b="1" dirty="0"/>
              <a:t>Example:</a:t>
            </a:r>
            <a:r>
              <a:rPr lang="en-IN" dirty="0"/>
              <a:t> Using a straight line (linear regression) to model curved data.</a:t>
            </a:r>
          </a:p>
          <a:p>
            <a:r>
              <a:rPr lang="en-IN" b="1" dirty="0"/>
              <a:t>Housing price prediction</a:t>
            </a:r>
            <a:br>
              <a:rPr lang="en-IN" dirty="0"/>
            </a:br>
            <a:r>
              <a:rPr lang="en-IN" dirty="0"/>
              <a:t>A linear regression model predicts house prices based solely on square footage. The model fails to account for other important features such as location, number of bedrooms or age of the house, leading to poor performance on training and testing data.</a:t>
            </a:r>
          </a:p>
          <a:p>
            <a:endParaRPr lang="en-US" dirty="0"/>
          </a:p>
        </p:txBody>
      </p:sp>
      <p:pic>
        <p:nvPicPr>
          <p:cNvPr id="6" name="Picture 5">
            <a:extLst>
              <a:ext uri="{FF2B5EF4-FFF2-40B4-BE49-F238E27FC236}">
                <a16:creationId xmlns:a16="http://schemas.microsoft.com/office/drawing/2014/main" id="{88BA0184-1042-3274-4CC2-BEE293718F50}"/>
              </a:ext>
            </a:extLst>
          </p:cNvPr>
          <p:cNvPicPr>
            <a:picLocks noChangeAspect="1"/>
          </p:cNvPicPr>
          <p:nvPr/>
        </p:nvPicPr>
        <p:blipFill>
          <a:blip r:embed="rId2"/>
          <a:stretch>
            <a:fillRect/>
          </a:stretch>
        </p:blipFill>
        <p:spPr>
          <a:xfrm>
            <a:off x="7193280" y="1526843"/>
            <a:ext cx="4632960" cy="3804313"/>
          </a:xfrm>
          <a:prstGeom prst="rect">
            <a:avLst/>
          </a:prstGeom>
        </p:spPr>
      </p:pic>
    </p:spTree>
    <p:extLst>
      <p:ext uri="{BB962C8B-B14F-4D97-AF65-F5344CB8AC3E}">
        <p14:creationId xmlns:p14="http://schemas.microsoft.com/office/powerpoint/2010/main" val="2656244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34ABFA-1495-42F0-6225-477E739E43A2}"/>
              </a:ext>
            </a:extLst>
          </p:cNvPr>
          <p:cNvSpPr>
            <a:spLocks noGrp="1"/>
          </p:cNvSpPr>
          <p:nvPr>
            <p:ph idx="1"/>
          </p:nvPr>
        </p:nvSpPr>
        <p:spPr/>
        <p:txBody>
          <a:bodyPr/>
          <a:lstStyle/>
          <a:p>
            <a:r>
              <a:rPr lang="en-IN" b="1" dirty="0"/>
              <a:t>Unstructured Data</a:t>
            </a:r>
          </a:p>
          <a:p>
            <a:r>
              <a:rPr lang="en-IN" b="1" dirty="0"/>
              <a:t>Definition:</a:t>
            </a:r>
            <a:r>
              <a:rPr lang="en-IN" dirty="0"/>
              <a:t> Data that doesn’t follow a tabular format (rows &amp; columns).</a:t>
            </a:r>
          </a:p>
          <a:p>
            <a:r>
              <a:rPr lang="en-IN" b="1" dirty="0"/>
              <a:t>Examples:</a:t>
            </a:r>
            <a:endParaRPr lang="en-IN" dirty="0"/>
          </a:p>
          <a:p>
            <a:pPr lvl="1"/>
            <a:r>
              <a:rPr lang="en-IN" dirty="0"/>
              <a:t>Text documents (emails, tweets, reviews).</a:t>
            </a:r>
          </a:p>
          <a:p>
            <a:pPr lvl="1"/>
            <a:r>
              <a:rPr lang="en-IN" dirty="0"/>
              <a:t>Images, videos, audio recordings.</a:t>
            </a:r>
          </a:p>
          <a:p>
            <a:pPr lvl="1"/>
            <a:r>
              <a:rPr lang="en-IN" dirty="0"/>
              <a:t>Example: A product review → </a:t>
            </a:r>
            <a:r>
              <a:rPr lang="en-IN" i="1" dirty="0"/>
              <a:t>“This phone is amazing 🤩, battery lasts forever!”</a:t>
            </a:r>
            <a:endParaRPr lang="en-IN" dirty="0"/>
          </a:p>
          <a:p>
            <a:pPr lvl="1"/>
            <a:r>
              <a:rPr lang="en-IN" dirty="0"/>
              <a:t>This is unstructured, not neatly stored like numbers in a table.</a:t>
            </a:r>
          </a:p>
          <a:p>
            <a:endParaRPr lang="en-US" dirty="0"/>
          </a:p>
        </p:txBody>
      </p:sp>
      <p:sp>
        <p:nvSpPr>
          <p:cNvPr id="5" name="Title 1">
            <a:extLst>
              <a:ext uri="{FF2B5EF4-FFF2-40B4-BE49-F238E27FC236}">
                <a16:creationId xmlns:a16="http://schemas.microsoft.com/office/drawing/2014/main" id="{84203B40-3A43-4ECD-996B-AEBF1DB38522}"/>
              </a:ext>
            </a:extLst>
          </p:cNvPr>
          <p:cNvSpPr txBox="1">
            <a:spLocks/>
          </p:cNvSpPr>
          <p:nvPr/>
        </p:nvSpPr>
        <p:spPr>
          <a:xfrm>
            <a:off x="838200" y="365125"/>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Types of Problematic Data in Machine Learning</a:t>
            </a:r>
            <a:endParaRPr lang="en-US" dirty="0"/>
          </a:p>
        </p:txBody>
      </p:sp>
    </p:spTree>
    <p:extLst>
      <p:ext uri="{BB962C8B-B14F-4D97-AF65-F5344CB8AC3E}">
        <p14:creationId xmlns:p14="http://schemas.microsoft.com/office/powerpoint/2010/main" val="27316790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0D976-F00B-55EA-06C4-4925F49427E1}"/>
              </a:ext>
            </a:extLst>
          </p:cNvPr>
          <p:cNvSpPr>
            <a:spLocks noGrp="1"/>
          </p:cNvSpPr>
          <p:nvPr>
            <p:ph type="title"/>
          </p:nvPr>
        </p:nvSpPr>
        <p:spPr/>
        <p:txBody>
          <a:bodyPr/>
          <a:lstStyle/>
          <a:p>
            <a:r>
              <a:rPr lang="en-US" dirty="0"/>
              <a:t>Overfitting</a:t>
            </a:r>
          </a:p>
        </p:txBody>
      </p:sp>
      <p:sp>
        <p:nvSpPr>
          <p:cNvPr id="4" name="Rectangle 1">
            <a:extLst>
              <a:ext uri="{FF2B5EF4-FFF2-40B4-BE49-F238E27FC236}">
                <a16:creationId xmlns:a16="http://schemas.microsoft.com/office/drawing/2014/main" id="{7621C281-12B3-B31A-C097-A542D79D0297}"/>
              </a:ext>
            </a:extLst>
          </p:cNvPr>
          <p:cNvSpPr>
            <a:spLocks noGrp="1" noChangeArrowheads="1"/>
          </p:cNvSpPr>
          <p:nvPr>
            <p:ph idx="1"/>
          </p:nvPr>
        </p:nvSpPr>
        <p:spPr bwMode="auto">
          <a:xfrm>
            <a:off x="350520" y="1600637"/>
            <a:ext cx="5362632"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000000"/>
                </a:solidFill>
                <a:effectLst/>
              </a:rPr>
              <a:t>What it is:</a:t>
            </a:r>
            <a:r>
              <a:rPr kumimoji="0" lang="en-US" altLang="en-US" sz="1800" b="0" i="0" u="none" strike="noStrike" cap="none" normalizeH="0" baseline="0" dirty="0">
                <a:ln>
                  <a:noFill/>
                </a:ln>
                <a:solidFill>
                  <a:srgbClr val="000000"/>
                </a:solidFill>
                <a:effectLst/>
              </a:rPr>
              <a:t> The model is too complex and “memorizes” the training data instead of learning general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000000"/>
                </a:solidFill>
                <a:effectLst/>
              </a:rPr>
              <a:t>Symptoms:</a:t>
            </a:r>
            <a:endParaRPr kumimoji="0" lang="en-US" altLang="en-US" sz="1800" b="0" i="0" u="none" strike="noStrike" cap="none" normalizeH="0" baseline="0" dirty="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rPr>
              <a:t>Very low training error.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rPr>
              <a:t>High test error (fails to generalize).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000000"/>
                </a:solidFill>
                <a:effectLst/>
              </a:rPr>
              <a:t>Cause:</a:t>
            </a:r>
            <a:r>
              <a:rPr kumimoji="0" lang="en-US" altLang="en-US" sz="1800" b="0" i="0" u="none" strike="noStrike" cap="none" normalizeH="0" baseline="0" dirty="0">
                <a:ln>
                  <a:noFill/>
                </a:ln>
                <a:solidFill>
                  <a:srgbClr val="000000"/>
                </a:solidFill>
                <a:effectLst/>
              </a:rPr>
              <a:t> High </a:t>
            </a:r>
            <a:r>
              <a:rPr kumimoji="0" lang="en-US" altLang="en-US" sz="1800" b="1" i="0" u="none" strike="noStrike" cap="none" normalizeH="0" baseline="0" dirty="0">
                <a:ln>
                  <a:noFill/>
                </a:ln>
                <a:solidFill>
                  <a:srgbClr val="000000"/>
                </a:solidFill>
                <a:effectLst/>
              </a:rPr>
              <a:t>variance</a:t>
            </a:r>
            <a:r>
              <a:rPr kumimoji="0" lang="en-US" altLang="en-US" sz="1800" b="0" i="0" u="none" strike="noStrike" cap="none" normalizeH="0" baseline="0" dirty="0">
                <a:ln>
                  <a:noFill/>
                </a:ln>
                <a:solidFill>
                  <a:srgbClr val="000000"/>
                </a:solidFill>
                <a:effectLst/>
              </a:rPr>
              <a:t> (too sensitive to training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000000"/>
                </a:solidFill>
                <a:effectLst/>
              </a:rPr>
              <a:t>Example:</a:t>
            </a:r>
            <a:r>
              <a:rPr kumimoji="0" lang="en-US" altLang="en-US" sz="1800" b="0" i="0" u="none" strike="noStrike" cap="none" normalizeH="0" baseline="0" dirty="0">
                <a:ln>
                  <a:noFill/>
                </a:ln>
                <a:solidFill>
                  <a:srgbClr val="000000"/>
                </a:solidFill>
                <a:effectLst/>
              </a:rPr>
              <a:t> A 10th-degree polynomial curve that passes through every training point but wiggles crazily on new data.</a:t>
            </a:r>
          </a:p>
          <a:p>
            <a:pPr marL="0" lvl="0" indent="0" eaLnBrk="0" fontAlgn="base" hangingPunct="0">
              <a:lnSpc>
                <a:spcPct val="100000"/>
              </a:lnSpc>
              <a:spcBef>
                <a:spcPct val="0"/>
              </a:spcBef>
              <a:spcAft>
                <a:spcPct val="0"/>
              </a:spcAft>
              <a:buFontTx/>
              <a:buChar char="•"/>
            </a:pPr>
            <a:r>
              <a:rPr lang="en-IN" sz="1800" b="1" dirty="0"/>
              <a:t>Medical diagnosis model</a:t>
            </a:r>
            <a:br>
              <a:rPr lang="en-IN" sz="1800" dirty="0"/>
            </a:br>
            <a:r>
              <a:rPr lang="en-IN" sz="1800" dirty="0"/>
              <a:t>A machine learning model is trained to classify medical images as "healthy" or "diseased" on a small data set. The model memorizes the training images, achieving near-perfect accuracy but performs poorly on new images because it has learned specific noise or artifacts in the training data instead of general disease features.</a:t>
            </a:r>
            <a:endParaRPr kumimoji="0" lang="en-US" altLang="en-US" sz="1800" b="0" i="0" u="none" strike="noStrike" cap="none" normalizeH="0" baseline="0" dirty="0">
              <a:ln>
                <a:noFill/>
              </a:ln>
              <a:solidFill>
                <a:schemeClr val="tx1"/>
              </a:solidFill>
              <a:effectLst/>
            </a:endParaRPr>
          </a:p>
        </p:txBody>
      </p:sp>
      <p:pic>
        <p:nvPicPr>
          <p:cNvPr id="6" name="Picture 5">
            <a:extLst>
              <a:ext uri="{FF2B5EF4-FFF2-40B4-BE49-F238E27FC236}">
                <a16:creationId xmlns:a16="http://schemas.microsoft.com/office/drawing/2014/main" id="{998EA8EB-15BC-0F93-3345-3B4A108084BD}"/>
              </a:ext>
            </a:extLst>
          </p:cNvPr>
          <p:cNvPicPr>
            <a:picLocks noChangeAspect="1"/>
          </p:cNvPicPr>
          <p:nvPr/>
        </p:nvPicPr>
        <p:blipFill>
          <a:blip r:embed="rId2"/>
          <a:stretch>
            <a:fillRect/>
          </a:stretch>
        </p:blipFill>
        <p:spPr>
          <a:xfrm>
            <a:off x="5991167" y="1478281"/>
            <a:ext cx="5362633" cy="3749040"/>
          </a:xfrm>
          <a:prstGeom prst="rect">
            <a:avLst/>
          </a:prstGeom>
        </p:spPr>
      </p:pic>
    </p:spTree>
    <p:extLst>
      <p:ext uri="{BB962C8B-B14F-4D97-AF65-F5344CB8AC3E}">
        <p14:creationId xmlns:p14="http://schemas.microsoft.com/office/powerpoint/2010/main" val="9498709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EBFC0-8CDA-61A7-309B-945CB0227058}"/>
              </a:ext>
            </a:extLst>
          </p:cNvPr>
          <p:cNvSpPr>
            <a:spLocks noGrp="1"/>
          </p:cNvSpPr>
          <p:nvPr>
            <p:ph type="title"/>
          </p:nvPr>
        </p:nvSpPr>
        <p:spPr/>
        <p:txBody>
          <a:bodyPr/>
          <a:lstStyle/>
          <a:p>
            <a:r>
              <a:rPr lang="en-US" dirty="0"/>
              <a:t>Relationship with bias-variance</a:t>
            </a:r>
          </a:p>
        </p:txBody>
      </p:sp>
      <p:sp>
        <p:nvSpPr>
          <p:cNvPr id="3" name="Content Placeholder 2">
            <a:extLst>
              <a:ext uri="{FF2B5EF4-FFF2-40B4-BE49-F238E27FC236}">
                <a16:creationId xmlns:a16="http://schemas.microsoft.com/office/drawing/2014/main" id="{B6E206E5-410F-016F-3D85-594EC3DDC2DE}"/>
              </a:ext>
            </a:extLst>
          </p:cNvPr>
          <p:cNvSpPr>
            <a:spLocks noGrp="1"/>
          </p:cNvSpPr>
          <p:nvPr>
            <p:ph idx="1"/>
          </p:nvPr>
        </p:nvSpPr>
        <p:spPr/>
        <p:txBody>
          <a:bodyPr/>
          <a:lstStyle/>
          <a:p>
            <a:r>
              <a:rPr lang="en-IN" b="1" dirty="0"/>
              <a:t>Relationship with Bias–Variance</a:t>
            </a:r>
          </a:p>
          <a:p>
            <a:r>
              <a:rPr lang="en-IN" b="1" dirty="0"/>
              <a:t>Underfitting = high bias, low variance.</a:t>
            </a:r>
            <a:endParaRPr lang="en-IN" dirty="0"/>
          </a:p>
          <a:p>
            <a:r>
              <a:rPr lang="en-IN" b="1" dirty="0"/>
              <a:t>Overfitting = low bias, high variance.</a:t>
            </a:r>
            <a:endParaRPr lang="en-IN" dirty="0"/>
          </a:p>
          <a:p>
            <a:r>
              <a:rPr lang="en-IN" dirty="0"/>
              <a:t>Suppose you train a model and it gets </a:t>
            </a:r>
            <a:r>
              <a:rPr lang="en-IN" b="1" dirty="0"/>
              <a:t>95% accuracy on training data but only 60% accuracy on test data</a:t>
            </a:r>
            <a:r>
              <a:rPr lang="en-IN" dirty="0"/>
              <a:t>.</a:t>
            </a:r>
            <a:br>
              <a:rPr lang="en-IN" dirty="0"/>
            </a:br>
            <a:r>
              <a:rPr lang="en-IN" dirty="0"/>
              <a:t>Is this </a:t>
            </a:r>
            <a:r>
              <a:rPr lang="en-IN" b="1" dirty="0"/>
              <a:t>underfitting</a:t>
            </a:r>
            <a:r>
              <a:rPr lang="en-IN" dirty="0"/>
              <a:t> or </a:t>
            </a:r>
            <a:r>
              <a:rPr lang="en-IN" b="1" dirty="0"/>
              <a:t>overfitting</a:t>
            </a:r>
            <a:r>
              <a:rPr lang="en-IN" dirty="0"/>
              <a:t>? </a:t>
            </a:r>
          </a:p>
          <a:p>
            <a:r>
              <a:rPr lang="en-IN" b="1" dirty="0"/>
              <a:t>Overfitting</a:t>
            </a:r>
            <a:r>
              <a:rPr lang="en-IN" dirty="0"/>
              <a:t>- The model memorized training examples (so training accuracy is high), but it failed to generalize to unseen data (so test accuracy dropped). Classic case of </a:t>
            </a:r>
            <a:r>
              <a:rPr lang="en-IN" b="1" dirty="0"/>
              <a:t>low bias, high variance</a:t>
            </a:r>
            <a:r>
              <a:rPr lang="en-IN" dirty="0"/>
              <a:t>.</a:t>
            </a:r>
            <a:endParaRPr lang="en-US" dirty="0"/>
          </a:p>
        </p:txBody>
      </p:sp>
    </p:spTree>
    <p:extLst>
      <p:ext uri="{BB962C8B-B14F-4D97-AF65-F5344CB8AC3E}">
        <p14:creationId xmlns:p14="http://schemas.microsoft.com/office/powerpoint/2010/main" val="13405545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48229-45E7-6AFB-D930-5B0468DDC2BE}"/>
              </a:ext>
            </a:extLst>
          </p:cNvPr>
          <p:cNvSpPr>
            <a:spLocks noGrp="1"/>
          </p:cNvSpPr>
          <p:nvPr>
            <p:ph type="title"/>
          </p:nvPr>
        </p:nvSpPr>
        <p:spPr/>
        <p:txBody>
          <a:bodyPr/>
          <a:lstStyle/>
          <a:p>
            <a:r>
              <a:rPr lang="en-US" dirty="0"/>
              <a:t>Ways to reduce Overfitting</a:t>
            </a:r>
          </a:p>
        </p:txBody>
      </p:sp>
      <p:sp>
        <p:nvSpPr>
          <p:cNvPr id="3" name="Content Placeholder 2">
            <a:extLst>
              <a:ext uri="{FF2B5EF4-FFF2-40B4-BE49-F238E27FC236}">
                <a16:creationId xmlns:a16="http://schemas.microsoft.com/office/drawing/2014/main" id="{DD0A8574-B526-B190-3CDF-0D2E238ECBDF}"/>
              </a:ext>
            </a:extLst>
          </p:cNvPr>
          <p:cNvSpPr>
            <a:spLocks noGrp="1"/>
          </p:cNvSpPr>
          <p:nvPr>
            <p:ph idx="1"/>
          </p:nvPr>
        </p:nvSpPr>
        <p:spPr/>
        <p:txBody>
          <a:bodyPr/>
          <a:lstStyle/>
          <a:p>
            <a:r>
              <a:rPr lang="en-US" dirty="0"/>
              <a:t>Simplify Model</a:t>
            </a:r>
          </a:p>
          <a:p>
            <a:r>
              <a:rPr lang="en-US" dirty="0"/>
              <a:t>Regularization</a:t>
            </a:r>
          </a:p>
          <a:p>
            <a:r>
              <a:rPr lang="en-US" dirty="0"/>
              <a:t>Data Augmentation</a:t>
            </a:r>
          </a:p>
          <a:p>
            <a:r>
              <a:rPr lang="en-US" dirty="0"/>
              <a:t>K-Fold Cross Validation</a:t>
            </a:r>
          </a:p>
          <a:p>
            <a:r>
              <a:rPr lang="en-US" dirty="0"/>
              <a:t>Ensemble Learners</a:t>
            </a:r>
          </a:p>
          <a:p>
            <a:r>
              <a:rPr lang="en-US" dirty="0"/>
              <a:t>Early stopping</a:t>
            </a:r>
          </a:p>
        </p:txBody>
      </p:sp>
    </p:spTree>
    <p:extLst>
      <p:ext uri="{BB962C8B-B14F-4D97-AF65-F5344CB8AC3E}">
        <p14:creationId xmlns:p14="http://schemas.microsoft.com/office/powerpoint/2010/main" val="8030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6A159-44DA-1D55-3BDB-CAA24976E521}"/>
              </a:ext>
            </a:extLst>
          </p:cNvPr>
          <p:cNvSpPr>
            <a:spLocks noGrp="1"/>
          </p:cNvSpPr>
          <p:nvPr>
            <p:ph type="title"/>
          </p:nvPr>
        </p:nvSpPr>
        <p:spPr/>
        <p:txBody>
          <a:bodyPr/>
          <a:lstStyle/>
          <a:p>
            <a:r>
              <a:rPr lang="en-US" dirty="0"/>
              <a:t>Ways to reduce underfitting</a:t>
            </a:r>
          </a:p>
        </p:txBody>
      </p:sp>
      <p:sp>
        <p:nvSpPr>
          <p:cNvPr id="3" name="Content Placeholder 2">
            <a:extLst>
              <a:ext uri="{FF2B5EF4-FFF2-40B4-BE49-F238E27FC236}">
                <a16:creationId xmlns:a16="http://schemas.microsoft.com/office/drawing/2014/main" id="{3008129D-20C2-C4E8-2D66-40981463597E}"/>
              </a:ext>
            </a:extLst>
          </p:cNvPr>
          <p:cNvSpPr>
            <a:spLocks noGrp="1"/>
          </p:cNvSpPr>
          <p:nvPr>
            <p:ph idx="1"/>
          </p:nvPr>
        </p:nvSpPr>
        <p:spPr/>
        <p:txBody>
          <a:bodyPr/>
          <a:lstStyle/>
          <a:p>
            <a:r>
              <a:rPr lang="en-US" dirty="0"/>
              <a:t>More Complex Models</a:t>
            </a:r>
          </a:p>
          <a:p>
            <a:r>
              <a:rPr lang="en-US" dirty="0"/>
              <a:t>Feature engineering</a:t>
            </a:r>
          </a:p>
          <a:p>
            <a:r>
              <a:rPr lang="en-US" dirty="0"/>
              <a:t>Reduce Regularization</a:t>
            </a:r>
          </a:p>
        </p:txBody>
      </p:sp>
    </p:spTree>
    <p:extLst>
      <p:ext uri="{BB962C8B-B14F-4D97-AF65-F5344CB8AC3E}">
        <p14:creationId xmlns:p14="http://schemas.microsoft.com/office/powerpoint/2010/main" val="32333916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447BF-496F-DDD4-4143-2B856CB6C442}"/>
              </a:ext>
            </a:extLst>
          </p:cNvPr>
          <p:cNvSpPr>
            <a:spLocks noGrp="1"/>
          </p:cNvSpPr>
          <p:nvPr>
            <p:ph type="title"/>
          </p:nvPr>
        </p:nvSpPr>
        <p:spPr/>
        <p:txBody>
          <a:bodyPr/>
          <a:lstStyle/>
          <a:p>
            <a:r>
              <a:rPr lang="en-US" dirty="0"/>
              <a:t>Practice Questions</a:t>
            </a:r>
          </a:p>
        </p:txBody>
      </p:sp>
      <p:sp>
        <p:nvSpPr>
          <p:cNvPr id="3" name="Content Placeholder 2">
            <a:extLst>
              <a:ext uri="{FF2B5EF4-FFF2-40B4-BE49-F238E27FC236}">
                <a16:creationId xmlns:a16="http://schemas.microsoft.com/office/drawing/2014/main" id="{62880923-9E7C-7B11-E3CF-F008EACD171A}"/>
              </a:ext>
            </a:extLst>
          </p:cNvPr>
          <p:cNvSpPr>
            <a:spLocks noGrp="1"/>
          </p:cNvSpPr>
          <p:nvPr>
            <p:ph idx="1"/>
          </p:nvPr>
        </p:nvSpPr>
        <p:spPr/>
        <p:txBody>
          <a:bodyPr/>
          <a:lstStyle/>
          <a:p>
            <a:r>
              <a:rPr lang="en-IN" dirty="0"/>
              <a:t>Consider a dataset where a straight line fits very poorly, but a 10th-degree polynomial fits the training data almost perfectly. Which one is underfitting? Which one is overfitting? Which one is likely to perform better on test data? </a:t>
            </a:r>
          </a:p>
          <a:p>
            <a:r>
              <a:rPr lang="en-IN" dirty="0"/>
              <a:t>A model has 98% accuracy on training data but only 65% accuracy on test data. What problem is occurring? </a:t>
            </a:r>
          </a:p>
        </p:txBody>
      </p:sp>
    </p:spTree>
    <p:extLst>
      <p:ext uri="{BB962C8B-B14F-4D97-AF65-F5344CB8AC3E}">
        <p14:creationId xmlns:p14="http://schemas.microsoft.com/office/powerpoint/2010/main" val="23742484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B06E-D83E-6BAE-ECED-4967C373520F}"/>
              </a:ext>
            </a:extLst>
          </p:cNvPr>
          <p:cNvSpPr>
            <a:spLocks noGrp="1"/>
          </p:cNvSpPr>
          <p:nvPr>
            <p:ph type="title"/>
          </p:nvPr>
        </p:nvSpPr>
        <p:spPr/>
        <p:txBody>
          <a:bodyPr/>
          <a:lstStyle/>
          <a:p>
            <a:r>
              <a:rPr lang="en-US" dirty="0"/>
              <a:t>Principal Component Analysis</a:t>
            </a:r>
          </a:p>
        </p:txBody>
      </p:sp>
      <p:sp>
        <p:nvSpPr>
          <p:cNvPr id="3" name="Content Placeholder 2">
            <a:extLst>
              <a:ext uri="{FF2B5EF4-FFF2-40B4-BE49-F238E27FC236}">
                <a16:creationId xmlns:a16="http://schemas.microsoft.com/office/drawing/2014/main" id="{A63C0A1A-45D0-5953-D33F-3B590304EEFC}"/>
              </a:ext>
            </a:extLst>
          </p:cNvPr>
          <p:cNvSpPr>
            <a:spLocks noGrp="1"/>
          </p:cNvSpPr>
          <p:nvPr>
            <p:ph idx="1"/>
          </p:nvPr>
        </p:nvSpPr>
        <p:spPr/>
        <p:txBody>
          <a:bodyPr>
            <a:normAutofit lnSpcReduction="10000"/>
          </a:bodyPr>
          <a:lstStyle/>
          <a:p>
            <a:r>
              <a:rPr lang="en-IN" dirty="0"/>
              <a:t>It is a</a:t>
            </a:r>
            <a:r>
              <a:rPr lang="en-IN" u="sng" dirty="0">
                <a:hlinkClick r:id="rId3"/>
              </a:rPr>
              <a:t> </a:t>
            </a:r>
            <a:r>
              <a:rPr lang="en-IN" b="1" u="sng" dirty="0">
                <a:hlinkClick r:id="rId3"/>
              </a:rPr>
              <a:t>dimensionality reduction</a:t>
            </a:r>
            <a:r>
              <a:rPr lang="en-IN" u="sng" dirty="0">
                <a:hlinkClick r:id="rId3"/>
              </a:rPr>
              <a:t> </a:t>
            </a:r>
            <a:r>
              <a:rPr lang="en-IN" dirty="0"/>
              <a:t>technique used in data analysis and machine learning.</a:t>
            </a:r>
          </a:p>
          <a:p>
            <a:r>
              <a:rPr lang="en-IN" dirty="0"/>
              <a:t>It helps you to reduce the number of features in a dataset while keeping the most important information.</a:t>
            </a:r>
          </a:p>
          <a:p>
            <a:r>
              <a:rPr lang="en-IN" dirty="0"/>
              <a:t>PCA uses linear algebra to transform data into new features called principal components.</a:t>
            </a:r>
          </a:p>
          <a:p>
            <a:pPr lvl="0" fontAlgn="base">
              <a:lnSpc>
                <a:spcPct val="100000"/>
              </a:lnSpc>
              <a:spcAft>
                <a:spcPct val="0"/>
              </a:spcAft>
            </a:pPr>
            <a:r>
              <a:rPr lang="en-US" altLang="en-US" dirty="0"/>
              <a:t>This representation should capture as much variation (information) as possible.</a:t>
            </a:r>
          </a:p>
          <a:p>
            <a:pPr lvl="0" fontAlgn="base">
              <a:lnSpc>
                <a:spcPct val="100000"/>
              </a:lnSpc>
              <a:spcAft>
                <a:spcPct val="0"/>
              </a:spcAft>
            </a:pPr>
            <a:r>
              <a:rPr lang="en-US" altLang="en-US" dirty="0"/>
              <a:t>If we reduce to 2D (two principal components), we can visualize </a:t>
            </a:r>
            <a:r>
              <a:rPr lang="en-US" altLang="en-US" i="1" dirty="0"/>
              <a:t>n</a:t>
            </a:r>
            <a:r>
              <a:rPr lang="en-US" altLang="en-US" dirty="0"/>
              <a:t> observations in a meaningful way.</a:t>
            </a:r>
          </a:p>
          <a:p>
            <a:endParaRPr lang="en-IN" dirty="0"/>
          </a:p>
          <a:p>
            <a:endParaRPr lang="en-US" dirty="0"/>
          </a:p>
        </p:txBody>
      </p:sp>
    </p:spTree>
    <p:extLst>
      <p:ext uri="{BB962C8B-B14F-4D97-AF65-F5344CB8AC3E}">
        <p14:creationId xmlns:p14="http://schemas.microsoft.com/office/powerpoint/2010/main" val="1374339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9DE1052-6515-408A-78C7-827734712A23}"/>
              </a:ext>
            </a:extLst>
          </p:cNvPr>
          <p:cNvSpPr>
            <a:spLocks noGrp="1" noChangeArrowheads="1"/>
          </p:cNvSpPr>
          <p:nvPr>
            <p:ph idx="1"/>
          </p:nvPr>
        </p:nvSpPr>
        <p:spPr bwMode="auto">
          <a:xfrm>
            <a:off x="838200" y="1508383"/>
            <a:ext cx="106680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kumimoji="0" lang="en-US" altLang="en-US" b="0" i="0" u="none" strike="noStrike" cap="none" normalizeH="0" baseline="0" dirty="0">
                <a:ln>
                  <a:noFill/>
                </a:ln>
                <a:solidFill>
                  <a:srgbClr val="000000"/>
                </a:solidFill>
                <a:effectLst/>
              </a:rPr>
              <a:t>Each observation originally lives in </a:t>
            </a:r>
            <a:r>
              <a:rPr kumimoji="0" lang="en-US" altLang="en-US" b="1" i="0" u="none" strike="noStrike" cap="none" normalizeH="0" baseline="0" dirty="0">
                <a:ln>
                  <a:noFill/>
                </a:ln>
                <a:solidFill>
                  <a:srgbClr val="000000"/>
                </a:solidFill>
                <a:effectLst/>
              </a:rPr>
              <a:t>p-dimensional space</a:t>
            </a:r>
            <a:r>
              <a:rPr kumimoji="0" lang="en-US" altLang="en-US" b="0" i="0" u="none" strike="noStrike" cap="none" normalizeH="0" baseline="0" dirty="0">
                <a:ln>
                  <a:noFill/>
                </a:ln>
                <a:solidFill>
                  <a:srgbClr val="000000"/>
                </a:solidFill>
                <a:effectLst/>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rPr>
              <a:t>But not all dimensions (features) are equally </a:t>
            </a:r>
            <a:r>
              <a:rPr kumimoji="0" lang="en-US" altLang="en-US" b="1" i="0" u="none" strike="noStrike" cap="none" normalizeH="0" baseline="0" dirty="0">
                <a:ln>
                  <a:noFill/>
                </a:ln>
                <a:solidFill>
                  <a:srgbClr val="000000"/>
                </a:solidFill>
                <a:effectLst/>
              </a:rPr>
              <a:t>interesting/important</a:t>
            </a:r>
            <a:r>
              <a:rPr kumimoji="0" lang="en-US" altLang="en-US" b="0" i="0" u="none" strike="noStrike" cap="none" normalizeH="0" baseline="0" dirty="0">
                <a:ln>
                  <a:noFill/>
                </a:ln>
                <a:solidFill>
                  <a:srgbClr val="000000"/>
                </a:solidFill>
                <a:effectLst/>
              </a:rPr>
              <a: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rPr>
              <a:t>PCA identifies a </a:t>
            </a:r>
            <a:r>
              <a:rPr kumimoji="0" lang="en-US" altLang="en-US" b="1" i="0" u="none" strike="noStrike" cap="none" normalizeH="0" baseline="0" dirty="0">
                <a:ln>
                  <a:noFill/>
                </a:ln>
                <a:solidFill>
                  <a:srgbClr val="000000"/>
                </a:solidFill>
                <a:effectLst/>
              </a:rPr>
              <a:t>smaller number of new dimensions</a:t>
            </a:r>
            <a:r>
              <a:rPr kumimoji="0" lang="en-US" altLang="en-US" b="0" i="0" u="none" strike="noStrike" cap="none" normalizeH="0" baseline="0" dirty="0">
                <a:ln>
                  <a:noFill/>
                </a:ln>
                <a:solidFill>
                  <a:srgbClr val="000000"/>
                </a:solidFill>
                <a:effectLst/>
              </a:rPr>
              <a:t> (principal components, PCs):</a:t>
            </a:r>
          </a:p>
          <a:p>
            <a:pPr marL="457200" lvl="1" indent="0" algn="just" eaLnBrk="0" fontAlgn="base" hangingPunct="0">
              <a:lnSpc>
                <a:spcPct val="100000"/>
              </a:lnSpc>
              <a:spcBef>
                <a:spcPct val="0"/>
              </a:spcBef>
              <a:spcAft>
                <a:spcPct val="0"/>
              </a:spcAft>
              <a:buFontTx/>
              <a:buChar char="•"/>
            </a:pPr>
            <a:r>
              <a:rPr kumimoji="0" lang="en-US" altLang="en-US" sz="2800" b="0" i="0" u="none" strike="noStrike" cap="none" normalizeH="0" baseline="0" dirty="0">
                <a:ln>
                  <a:noFill/>
                </a:ln>
                <a:solidFill>
                  <a:srgbClr val="000000"/>
                </a:solidFill>
                <a:effectLst/>
              </a:rPr>
              <a:t>Each is a </a:t>
            </a:r>
            <a:r>
              <a:rPr kumimoji="0" lang="en-US" altLang="en-US" sz="2800" b="1" i="0" u="none" strike="noStrike" cap="none" normalizeH="0" baseline="0" dirty="0">
                <a:ln>
                  <a:noFill/>
                </a:ln>
                <a:solidFill>
                  <a:srgbClr val="000000"/>
                </a:solidFill>
                <a:effectLst/>
              </a:rPr>
              <a:t>linear combination</a:t>
            </a:r>
            <a:r>
              <a:rPr kumimoji="0" lang="en-US" altLang="en-US" sz="2800" b="0" i="0" u="none" strike="noStrike" cap="none" normalizeH="0" baseline="0" dirty="0">
                <a:ln>
                  <a:noFill/>
                </a:ln>
                <a:solidFill>
                  <a:srgbClr val="000000"/>
                </a:solidFill>
                <a:effectLst/>
              </a:rPr>
              <a:t> of the original features.</a:t>
            </a:r>
          </a:p>
          <a:p>
            <a:pPr marL="457200" lvl="1" indent="0" algn="just" eaLnBrk="0" fontAlgn="base" hangingPunct="0">
              <a:lnSpc>
                <a:spcPct val="100000"/>
              </a:lnSpc>
              <a:spcBef>
                <a:spcPct val="0"/>
              </a:spcBef>
              <a:spcAft>
                <a:spcPct val="0"/>
              </a:spcAft>
              <a:buFontTx/>
              <a:buChar char="•"/>
            </a:pPr>
            <a:r>
              <a:rPr kumimoji="0" lang="en-US" altLang="en-US" sz="2800" b="0" i="0" u="none" strike="noStrike" cap="none" normalizeH="0" baseline="0" dirty="0">
                <a:ln>
                  <a:noFill/>
                </a:ln>
                <a:solidFill>
                  <a:srgbClr val="000000"/>
                </a:solidFill>
                <a:effectLst/>
              </a:rPr>
              <a:t>Interesting” = the amount of </a:t>
            </a:r>
            <a:r>
              <a:rPr kumimoji="0" lang="en-US" altLang="en-US" sz="2800" b="1" i="0" u="none" strike="noStrike" cap="none" normalizeH="0" baseline="0" dirty="0">
                <a:ln>
                  <a:noFill/>
                </a:ln>
                <a:solidFill>
                  <a:srgbClr val="000000"/>
                </a:solidFill>
                <a:effectLst/>
              </a:rPr>
              <a:t>variation (variance)</a:t>
            </a:r>
            <a:r>
              <a:rPr kumimoji="0" lang="en-US" altLang="en-US" sz="2800" b="0" i="0" u="none" strike="noStrike" cap="none" normalizeH="0" baseline="0" dirty="0">
                <a:ln>
                  <a:noFill/>
                </a:ln>
                <a:solidFill>
                  <a:srgbClr val="000000"/>
                </a:solidFill>
                <a:effectLst/>
              </a:rPr>
              <a:t> captured.</a:t>
            </a:r>
          </a:p>
          <a:p>
            <a:pPr marL="0" indent="0" algn="just" eaLnBrk="0" fontAlgn="base" hangingPunct="0">
              <a:lnSpc>
                <a:spcPct val="100000"/>
              </a:lnSpc>
              <a:spcBef>
                <a:spcPct val="0"/>
              </a:spcBef>
              <a:spcAft>
                <a:spcPct val="0"/>
              </a:spcAft>
              <a:buFontTx/>
              <a:buChar char="•"/>
            </a:pPr>
            <a:r>
              <a:rPr lang="en-IN" dirty="0"/>
              <a:t>It finds these by calculating </a:t>
            </a:r>
            <a:r>
              <a:rPr lang="en-IN" b="1" dirty="0"/>
              <a:t>eigenvectors</a:t>
            </a:r>
            <a:r>
              <a:rPr lang="en-IN" dirty="0"/>
              <a:t> (</a:t>
            </a:r>
            <a:r>
              <a:rPr lang="en-IN" b="1" dirty="0"/>
              <a:t>directions</a:t>
            </a:r>
            <a:r>
              <a:rPr lang="en-IN" dirty="0"/>
              <a:t>) and </a:t>
            </a:r>
            <a:r>
              <a:rPr lang="en-IN" b="1" dirty="0"/>
              <a:t>eigenvalues</a:t>
            </a:r>
            <a:r>
              <a:rPr lang="en-IN" dirty="0"/>
              <a:t> (</a:t>
            </a:r>
            <a:r>
              <a:rPr lang="en-IN" b="1" dirty="0"/>
              <a:t>importance</a:t>
            </a:r>
            <a:r>
              <a:rPr lang="en-IN" dirty="0"/>
              <a:t>) from the covariance matrix.</a:t>
            </a:r>
          </a:p>
          <a:p>
            <a:pPr marL="0" indent="0" algn="just" eaLnBrk="0" fontAlgn="base" hangingPunct="0">
              <a:lnSpc>
                <a:spcPct val="100000"/>
              </a:lnSpc>
              <a:spcBef>
                <a:spcPct val="0"/>
              </a:spcBef>
              <a:spcAft>
                <a:spcPct val="0"/>
              </a:spcAft>
              <a:buFontTx/>
              <a:buChar char="•"/>
            </a:pPr>
            <a:r>
              <a:rPr lang="en-IN" dirty="0"/>
              <a:t>PCA selects the top components with the highest eigenvalues and projects the data onto them simplify the dataset.</a:t>
            </a:r>
            <a:endParaRPr kumimoji="0" lang="en-US" altLang="en-US" sz="3200" b="0" i="0" u="none" strike="noStrike" cap="none" normalizeH="0" baseline="0" dirty="0">
              <a:ln>
                <a:noFill/>
              </a:ln>
              <a:solidFill>
                <a:srgbClr val="000000"/>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p:txBody>
      </p:sp>
      <p:sp>
        <p:nvSpPr>
          <p:cNvPr id="5" name="Title 1">
            <a:extLst>
              <a:ext uri="{FF2B5EF4-FFF2-40B4-BE49-F238E27FC236}">
                <a16:creationId xmlns:a16="http://schemas.microsoft.com/office/drawing/2014/main" id="{83444554-4F18-89E5-3AF9-E8118809FE3B}"/>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Principal Component Analysis</a:t>
            </a:r>
          </a:p>
        </p:txBody>
      </p:sp>
    </p:spTree>
    <p:extLst>
      <p:ext uri="{BB962C8B-B14F-4D97-AF65-F5344CB8AC3E}">
        <p14:creationId xmlns:p14="http://schemas.microsoft.com/office/powerpoint/2010/main" val="30937638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B2C21-F0A5-DD03-58C2-9D5ED815F106}"/>
              </a:ext>
            </a:extLst>
          </p:cNvPr>
          <p:cNvSpPr>
            <a:spLocks noGrp="1"/>
          </p:cNvSpPr>
          <p:nvPr>
            <p:ph type="title"/>
          </p:nvPr>
        </p:nvSpPr>
        <p:spPr/>
        <p:txBody>
          <a:bodyPr/>
          <a:lstStyle/>
          <a:p>
            <a:r>
              <a:rPr lang="en-US" dirty="0"/>
              <a:t>Steps of PCA algorithm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B566999-9AC2-5151-FACA-7E3490E7E75B}"/>
                  </a:ext>
                </a:extLst>
              </p:cNvPr>
              <p:cNvSpPr>
                <a:spLocks noGrp="1"/>
              </p:cNvSpPr>
              <p:nvPr>
                <p:ph idx="1"/>
              </p:nvPr>
            </p:nvSpPr>
            <p:spPr/>
            <p:txBody>
              <a:bodyPr>
                <a:normAutofit fontScale="55000" lnSpcReduction="20000"/>
              </a:bodyPr>
              <a:lstStyle/>
              <a:p>
                <a:pPr marL="0" indent="0">
                  <a:buNone/>
                </a:pPr>
                <a:r>
                  <a:rPr lang="en-IN" b="1" dirty="0"/>
                  <a:t>Step1: Standardize the Data</a:t>
                </a:r>
              </a:p>
              <a:p>
                <a:pPr lvl="1">
                  <a:buFont typeface="Wingdings" pitchFamily="2" charset="2"/>
                  <a:buChar char="Ø"/>
                </a:pPr>
                <a:r>
                  <a:rPr lang="en-IN" dirty="0"/>
                  <a:t>Since PCA is affected by scale, we usually </a:t>
                </a:r>
                <a:r>
                  <a:rPr lang="en-IN" b="1" dirty="0"/>
                  <a:t>normalize/standardize</a:t>
                </a:r>
                <a:r>
                  <a:rPr lang="en-IN" dirty="0"/>
                  <a:t> the data.</a:t>
                </a:r>
              </a:p>
              <a:p>
                <a:pPr lvl="1">
                  <a:buFont typeface="Wingdings" pitchFamily="2" charset="2"/>
                  <a:buChar char="Ø"/>
                </a:pPr>
                <a:r>
                  <a:rPr lang="en-IN" dirty="0"/>
                  <a:t>Example: Features like height (in cm) and weight (in kg) have different scales.</a:t>
                </a:r>
              </a:p>
              <a:p>
                <a:pPr lvl="1" fontAlgn="base">
                  <a:buFont typeface="Wingdings" pitchFamily="2" charset="2"/>
                  <a:buChar char="Ø"/>
                </a:pPr>
                <a:r>
                  <a:rPr lang="en-IN" dirty="0"/>
                  <a:t>To compare them fairly, PCA first</a:t>
                </a:r>
                <a:r>
                  <a:rPr lang="en-IN" u="sng" dirty="0">
                    <a:hlinkClick r:id="rId2"/>
                  </a:rPr>
                  <a:t> </a:t>
                </a:r>
                <a:r>
                  <a:rPr lang="en-IN" b="1" u="sng" dirty="0"/>
                  <a:t>standardises</a:t>
                </a:r>
                <a:r>
                  <a:rPr lang="en-IN" dirty="0"/>
                  <a:t> the data by making each feature have:</a:t>
                </a:r>
              </a:p>
              <a:p>
                <a:pPr lvl="1" fontAlgn="base">
                  <a:buFont typeface="Wingdings" pitchFamily="2" charset="2"/>
                  <a:buChar char="Ø"/>
                </a:pPr>
                <a:r>
                  <a:rPr lang="en-IN" dirty="0"/>
                  <a:t>A mean of 0</a:t>
                </a:r>
              </a:p>
              <a:p>
                <a:pPr lvl="1" fontAlgn="base">
                  <a:buFont typeface="Wingdings" pitchFamily="2" charset="2"/>
                  <a:buChar char="Ø"/>
                </a:pPr>
                <a:r>
                  <a:rPr lang="en-IN" dirty="0"/>
                  <a:t>A standard deviation of 1</a:t>
                </a:r>
              </a:p>
              <a:p>
                <a:pPr marL="0" indent="0" fontAlgn="base">
                  <a:buNone/>
                </a:pPr>
                <a:r>
                  <a:rPr lang="en-IN" b="1" dirty="0"/>
                  <a:t>Step2: Calculate Co-Variance Matrix </a:t>
                </a:r>
              </a:p>
              <a:p>
                <a:pPr marL="0" indent="0" fontAlgn="base">
                  <a:buNone/>
                </a:pPr>
                <a:r>
                  <a:rPr lang="en-IN" dirty="0"/>
                  <a:t>This measures how strongly correlated two or more variables are</a:t>
                </a:r>
                <a:endParaRPr lang="en-IN" b="1" dirty="0"/>
              </a:p>
              <a:p>
                <a:pPr fontAlgn="base">
                  <a:buFont typeface="Wingdings" pitchFamily="2" charset="2"/>
                  <a:buChar char="Ø"/>
                </a:pPr>
                <a:r>
                  <a:rPr lang="en-IN" dirty="0"/>
                  <a:t>The covariance between two features </a:t>
                </a:r>
                <a14:m>
                  <m:oMath xmlns:m="http://schemas.openxmlformats.org/officeDocument/2006/math">
                    <m:sSub>
                      <m:sSubPr>
                        <m:ctrlPr>
                          <a:rPr lang="ar-AE"/>
                        </m:ctrlPr>
                      </m:sSubPr>
                      <m:e>
                        <m:r>
                          <a:rPr lang="ar-AE" i="1"/>
                          <m:t>𝑥</m:t>
                        </m:r>
                      </m:e>
                      <m:sub>
                        <m:r>
                          <a:rPr lang="ar-AE"/>
                          <m:t>1</m:t>
                        </m:r>
                      </m:sub>
                    </m:sSub>
                  </m:oMath>
                </a14:m>
                <a:r>
                  <a:rPr lang="ar-AE" dirty="0"/>
                  <a:t> </a:t>
                </a:r>
                <a:r>
                  <a:rPr lang="en-IN" dirty="0"/>
                  <a:t>and </a:t>
                </a:r>
                <a14:m>
                  <m:oMath xmlns:m="http://schemas.openxmlformats.org/officeDocument/2006/math">
                    <m:sSub>
                      <m:sSubPr>
                        <m:ctrlPr>
                          <a:rPr lang="ar-AE"/>
                        </m:ctrlPr>
                      </m:sSubPr>
                      <m:e>
                        <m:r>
                          <a:rPr lang="ar-AE" i="1"/>
                          <m:t>𝑥</m:t>
                        </m:r>
                      </m:e>
                      <m:sub>
                        <m:r>
                          <a:rPr lang="ar-AE"/>
                          <m:t>2</m:t>
                        </m:r>
                      </m:sub>
                    </m:sSub>
                  </m:oMath>
                </a14:m>
                <a:r>
                  <a:rPr lang="ar-AE" dirty="0"/>
                  <a:t> </a:t>
                </a:r>
                <a:r>
                  <a:rPr lang="en-IN" dirty="0"/>
                  <a:t>is:</a:t>
                </a:r>
              </a:p>
              <a:p>
                <a:pPr marL="0" indent="0" fontAlgn="base">
                  <a:buNone/>
                </a:pPr>
                <a:endParaRPr lang="en-IN" dirty="0"/>
              </a:p>
              <a:p>
                <a:pPr fontAlgn="base"/>
                <a:endParaRPr lang="en-IN" dirty="0"/>
              </a:p>
              <a:p>
                <a:pPr marL="457200" lvl="1" indent="0" fontAlgn="base">
                  <a:buNone/>
                </a:pPr>
                <a:r>
                  <a:rPr lang="en-IN" dirty="0"/>
                  <a:t>Where:</a:t>
                </a:r>
              </a:p>
              <a:p>
                <a:pPr lvl="1" fontAlgn="base">
                  <a:buFont typeface="Wingdings" pitchFamily="2" charset="2"/>
                  <a:buChar char="Ø"/>
                </a:pPr>
                <a14:m>
                  <m:oMath xmlns:m="http://schemas.openxmlformats.org/officeDocument/2006/math">
                    <m:sSub>
                      <m:sSubPr>
                        <m:ctrlPr>
                          <a:rPr lang="ar-AE"/>
                        </m:ctrlPr>
                      </m:sSubPr>
                      <m:e>
                        <m:limUpp>
                          <m:limUppPr>
                            <m:ctrlPr>
                              <a:rPr lang="ar-AE"/>
                            </m:ctrlPr>
                          </m:limUppPr>
                          <m:e>
                            <m:r>
                              <a:rPr lang="ar-AE" i="1"/>
                              <m:t>𝑥</m:t>
                            </m:r>
                          </m:e>
                          <m:lim>
                            <m:r>
                              <a:rPr lang="ar-AE"/>
                              <m:t>ˉ</m:t>
                            </m:r>
                          </m:lim>
                        </m:limUpp>
                      </m:e>
                      <m:sub>
                        <m:r>
                          <a:rPr lang="ar-AE"/>
                          <m:t>1</m:t>
                        </m:r>
                      </m:sub>
                    </m:sSub>
                    <m:r>
                      <a:rPr lang="ar-AE" i="1"/>
                      <m:t>𝑎𝑛𝑑</m:t>
                    </m:r>
                    <m:sSub>
                      <m:sSubPr>
                        <m:ctrlPr>
                          <a:rPr lang="ar-AE" i="1"/>
                        </m:ctrlPr>
                      </m:sSubPr>
                      <m:e>
                        <m:limUpp>
                          <m:limUppPr>
                            <m:ctrlPr>
                              <a:rPr lang="ar-AE" i="1"/>
                            </m:ctrlPr>
                          </m:limUppPr>
                          <m:e>
                            <m:r>
                              <a:rPr lang="ar-AE" i="1"/>
                              <m:t>𝑥</m:t>
                            </m:r>
                          </m:e>
                          <m:lim>
                            <m:r>
                              <a:rPr lang="ar-AE"/>
                              <m:t>ˉ</m:t>
                            </m:r>
                          </m:lim>
                        </m:limUpp>
                      </m:e>
                      <m:sub>
                        <m:r>
                          <a:rPr lang="ar-AE"/>
                          <m:t>2</m:t>
                        </m:r>
                      </m:sub>
                    </m:sSub>
                  </m:oMath>
                </a14:m>
                <a:r>
                  <a:rPr lang="ar-AE" dirty="0"/>
                  <a:t>​ </a:t>
                </a:r>
                <a:r>
                  <a:rPr lang="en-IN" dirty="0"/>
                  <a:t>are the mean values of features </a:t>
                </a:r>
                <a14:m>
                  <m:oMath xmlns:m="http://schemas.openxmlformats.org/officeDocument/2006/math">
                    <m:sSub>
                      <m:sSubPr>
                        <m:ctrlPr>
                          <a:rPr lang="ar-AE"/>
                        </m:ctrlPr>
                      </m:sSubPr>
                      <m:e>
                        <m:r>
                          <a:rPr lang="ar-AE" i="1"/>
                          <m:t>𝑥</m:t>
                        </m:r>
                      </m:e>
                      <m:sub>
                        <m:r>
                          <a:rPr lang="ar-AE"/>
                          <m:t>1</m:t>
                        </m:r>
                      </m:sub>
                    </m:sSub>
                    <m:r>
                      <a:rPr lang="ar-AE" i="1"/>
                      <m:t>𝑎𝑛𝑑</m:t>
                    </m:r>
                    <m:sSub>
                      <m:sSubPr>
                        <m:ctrlPr>
                          <a:rPr lang="ar-AE" i="1"/>
                        </m:ctrlPr>
                      </m:sSubPr>
                      <m:e>
                        <m:r>
                          <a:rPr lang="ar-AE" i="1"/>
                          <m:t>𝑥</m:t>
                        </m:r>
                      </m:e>
                      <m:sub>
                        <m:r>
                          <a:rPr lang="ar-AE"/>
                          <m:t>2</m:t>
                        </m:r>
                      </m:sub>
                    </m:sSub>
                  </m:oMath>
                </a14:m>
                <a:endParaRPr lang="ar-AE" dirty="0"/>
              </a:p>
              <a:p>
                <a:pPr lvl="1" fontAlgn="base">
                  <a:buFont typeface="Wingdings" pitchFamily="2" charset="2"/>
                  <a:buChar char="Ø"/>
                </a:pPr>
                <a14:m>
                  <m:oMath xmlns:m="http://schemas.openxmlformats.org/officeDocument/2006/math">
                    <m:r>
                      <a:rPr lang="ar-AE" i="1"/>
                      <m:t>𝑛</m:t>
                    </m:r>
                  </m:oMath>
                </a14:m>
                <a:r>
                  <a:rPr lang="ar-AE" dirty="0"/>
                  <a:t> </a:t>
                </a:r>
                <a:r>
                  <a:rPr lang="en-IN" dirty="0"/>
                  <a:t>is the number of data points</a:t>
                </a:r>
              </a:p>
              <a:p>
                <a:pPr lvl="1" fontAlgn="base">
                  <a:buFont typeface="Wingdings" pitchFamily="2" charset="2"/>
                  <a:buChar char="Ø"/>
                </a:pPr>
                <a:r>
                  <a:rPr lang="en-IN" dirty="0"/>
                  <a:t>+</a:t>
                </a:r>
                <a:r>
                  <a:rPr lang="en-IN" dirty="0" err="1"/>
                  <a:t>cov</a:t>
                </a:r>
                <a:r>
                  <a:rPr lang="en-IN" dirty="0"/>
                  <a:t>- variables are correlated</a:t>
                </a:r>
              </a:p>
              <a:p>
                <a:pPr lvl="1" fontAlgn="base">
                  <a:buFont typeface="Wingdings" pitchFamily="2" charset="2"/>
                  <a:buChar char="Ø"/>
                </a:pPr>
                <a:r>
                  <a:rPr lang="en-IN" dirty="0"/>
                  <a:t>-</a:t>
                </a:r>
                <a:r>
                  <a:rPr lang="en-IN" dirty="0" err="1"/>
                  <a:t>cov</a:t>
                </a:r>
                <a:r>
                  <a:rPr lang="en-IN" dirty="0"/>
                  <a:t>- variables are uncorrelated</a:t>
                </a:r>
              </a:p>
              <a:p>
                <a:pPr lvl="1" fontAlgn="base">
                  <a:buFont typeface="Wingdings" pitchFamily="2" charset="2"/>
                  <a:buChar char="Ø"/>
                </a:pPr>
                <a:r>
                  <a:rPr lang="en-IN" dirty="0"/>
                  <a:t>0- variables are not related to each other</a:t>
                </a:r>
              </a:p>
              <a:p>
                <a:endParaRPr lang="en-US" dirty="0"/>
              </a:p>
            </p:txBody>
          </p:sp>
        </mc:Choice>
        <mc:Fallback>
          <p:sp>
            <p:nvSpPr>
              <p:cNvPr id="3" name="Content Placeholder 2">
                <a:extLst>
                  <a:ext uri="{FF2B5EF4-FFF2-40B4-BE49-F238E27FC236}">
                    <a16:creationId xmlns:a16="http://schemas.microsoft.com/office/drawing/2014/main" id="{7B566999-9AC2-5151-FACA-7E3490E7E75B}"/>
                  </a:ext>
                </a:extLst>
              </p:cNvPr>
              <p:cNvSpPr>
                <a:spLocks noGrp="1" noRot="1" noChangeAspect="1" noMove="1" noResize="1" noEditPoints="1" noAdjustHandles="1" noChangeArrowheads="1" noChangeShapeType="1" noTextEdit="1"/>
              </p:cNvSpPr>
              <p:nvPr>
                <p:ph idx="1"/>
              </p:nvPr>
            </p:nvSpPr>
            <p:spPr>
              <a:blipFill>
                <a:blip r:embed="rId3"/>
                <a:stretch>
                  <a:fillRect l="-362" t="-174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7F0C3618-D02F-7849-1D70-C3575B088AD5}"/>
              </a:ext>
            </a:extLst>
          </p:cNvPr>
          <p:cNvPicPr>
            <a:picLocks noChangeAspect="1"/>
          </p:cNvPicPr>
          <p:nvPr/>
        </p:nvPicPr>
        <p:blipFill>
          <a:blip r:embed="rId4"/>
          <a:stretch>
            <a:fillRect/>
          </a:stretch>
        </p:blipFill>
        <p:spPr>
          <a:xfrm>
            <a:off x="3192780" y="4213860"/>
            <a:ext cx="4648200" cy="876300"/>
          </a:xfrm>
          <a:prstGeom prst="rect">
            <a:avLst/>
          </a:prstGeom>
        </p:spPr>
      </p:pic>
      <p:pic>
        <p:nvPicPr>
          <p:cNvPr id="9" name="Picture 8">
            <a:extLst>
              <a:ext uri="{FF2B5EF4-FFF2-40B4-BE49-F238E27FC236}">
                <a16:creationId xmlns:a16="http://schemas.microsoft.com/office/drawing/2014/main" id="{93C28870-E32A-9E87-FDE3-ADEA3767E726}"/>
              </a:ext>
            </a:extLst>
          </p:cNvPr>
          <p:cNvPicPr>
            <a:picLocks noChangeAspect="1"/>
          </p:cNvPicPr>
          <p:nvPr/>
        </p:nvPicPr>
        <p:blipFill>
          <a:blip r:embed="rId5"/>
          <a:stretch>
            <a:fillRect/>
          </a:stretch>
        </p:blipFill>
        <p:spPr>
          <a:xfrm>
            <a:off x="7378700" y="4775200"/>
            <a:ext cx="4216400" cy="2082800"/>
          </a:xfrm>
          <a:prstGeom prst="rect">
            <a:avLst/>
          </a:prstGeom>
        </p:spPr>
      </p:pic>
    </p:spTree>
    <p:extLst>
      <p:ext uri="{BB962C8B-B14F-4D97-AF65-F5344CB8AC3E}">
        <p14:creationId xmlns:p14="http://schemas.microsoft.com/office/powerpoint/2010/main" val="34499003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1DF04-7E65-CCD4-F1A4-B9FFF7A10AD3}"/>
              </a:ext>
            </a:extLst>
          </p:cNvPr>
          <p:cNvSpPr>
            <a:spLocks noGrp="1"/>
          </p:cNvSpPr>
          <p:nvPr>
            <p:ph type="title"/>
          </p:nvPr>
        </p:nvSpPr>
        <p:spPr/>
        <p:txBody>
          <a:bodyPr/>
          <a:lstStyle/>
          <a:p>
            <a:r>
              <a:rPr lang="en-US" dirty="0"/>
              <a:t>Steps of PCA algorithm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02AD954-0324-8645-CC20-AC68D725E09A}"/>
                  </a:ext>
                </a:extLst>
              </p:cNvPr>
              <p:cNvSpPr>
                <a:spLocks noGrp="1"/>
              </p:cNvSpPr>
              <p:nvPr>
                <p:ph idx="1"/>
              </p:nvPr>
            </p:nvSpPr>
            <p:spPr>
              <a:xfrm>
                <a:off x="406400" y="1371600"/>
                <a:ext cx="10947400" cy="5257799"/>
              </a:xfrm>
            </p:spPr>
            <p:txBody>
              <a:bodyPr>
                <a:noAutofit/>
              </a:bodyPr>
              <a:lstStyle/>
              <a:p>
                <a:pPr>
                  <a:lnSpc>
                    <a:spcPct val="100000"/>
                  </a:lnSpc>
                </a:pPr>
                <a:r>
                  <a:rPr lang="en-IN" sz="1600" b="1" dirty="0"/>
                  <a:t>Step3: Calculate Eigen Vectors and Eigen value:</a:t>
                </a:r>
              </a:p>
              <a:p>
                <a:pPr>
                  <a:lnSpc>
                    <a:spcPct val="100000"/>
                  </a:lnSpc>
                </a:pPr>
                <a:r>
                  <a:rPr lang="en-IN" sz="1600" b="1" dirty="0"/>
                  <a:t>We calculate </a:t>
                </a:r>
                <a:r>
                  <a:rPr lang="en-IN" sz="1600" dirty="0"/>
                  <a:t>Eigenvectors and eigenvalues of the covariance matrix. </a:t>
                </a:r>
              </a:p>
              <a:p>
                <a:pPr>
                  <a:lnSpc>
                    <a:spcPct val="100000"/>
                  </a:lnSpc>
                </a:pPr>
                <a:r>
                  <a:rPr lang="en-IN" sz="1600" b="1" dirty="0"/>
                  <a:t>Eigenvectors</a:t>
                </a:r>
                <a:r>
                  <a:rPr lang="en-IN" sz="1600" dirty="0"/>
                  <a:t> → directions of principal components.</a:t>
                </a:r>
              </a:p>
              <a:p>
                <a:pPr>
                  <a:lnSpc>
                    <a:spcPct val="100000"/>
                  </a:lnSpc>
                </a:pPr>
                <a:r>
                  <a:rPr lang="en-IN" sz="1600" b="1" dirty="0"/>
                  <a:t>Eigenvalues</a:t>
                </a:r>
                <a:r>
                  <a:rPr lang="en-IN" sz="1600" dirty="0"/>
                  <a:t> → how much variance each principal component explains(coefficients of eigen vector)  importance of this directional data</a:t>
                </a:r>
              </a:p>
              <a:p>
                <a:pPr fontAlgn="base">
                  <a:lnSpc>
                    <a:spcPct val="100000"/>
                  </a:lnSpc>
                </a:pPr>
                <a:r>
                  <a:rPr lang="en-IN" sz="1600" dirty="0"/>
                  <a:t>For a square matrix A, an </a:t>
                </a:r>
                <a:r>
                  <a:rPr lang="en-IN" sz="1600" b="1" dirty="0"/>
                  <a:t>eigenvector</a:t>
                </a:r>
                <a:r>
                  <a:rPr lang="en-IN" sz="1600" dirty="0"/>
                  <a:t> X (a non-zero vector) and its corresponding </a:t>
                </a:r>
                <a:r>
                  <a:rPr lang="en-IN" sz="1600" b="1" dirty="0"/>
                  <a:t>eigenvalue</a:t>
                </a:r>
                <a:r>
                  <a:rPr lang="en-IN" sz="1600" dirty="0"/>
                  <a:t> </a:t>
                </a:r>
                <a:r>
                  <a:rPr lang="el-GR" sz="1600" dirty="0"/>
                  <a:t>λ </a:t>
                </a:r>
                <a:r>
                  <a:rPr lang="en-IN" sz="1600" dirty="0"/>
                  <a:t>satisfy:</a:t>
                </a:r>
              </a:p>
              <a:p>
                <a:pPr marL="457200" lvl="1" indent="0" fontAlgn="base">
                  <a:lnSpc>
                    <a:spcPct val="100000"/>
                  </a:lnSpc>
                  <a:buNone/>
                </a:pPr>
                <a14:m>
                  <m:oMathPara xmlns:m="http://schemas.openxmlformats.org/officeDocument/2006/math">
                    <m:oMathParaPr>
                      <m:jc m:val="centerGroup"/>
                    </m:oMathParaPr>
                    <m:oMath xmlns:m="http://schemas.openxmlformats.org/officeDocument/2006/math">
                      <m:r>
                        <a:rPr lang="en-IN" sz="1600" i="1"/>
                        <m:t>𝐴𝑋</m:t>
                      </m:r>
                      <m:r>
                        <a:rPr lang="en-IN" sz="1600"/>
                        <m:t>=</m:t>
                      </m:r>
                      <m:r>
                        <a:rPr lang="en-IN" sz="1600" i="1"/>
                        <m:t>𝜆</m:t>
                      </m:r>
                      <m:r>
                        <a:rPr lang="en-IN" sz="1600" i="1"/>
                        <m:t>𝑋</m:t>
                      </m:r>
                    </m:oMath>
                  </m:oMathPara>
                </a14:m>
                <a:endParaRPr lang="en-IN" sz="1600" dirty="0"/>
              </a:p>
              <a:p>
                <a:pPr marL="0" indent="0">
                  <a:lnSpc>
                    <a:spcPct val="100000"/>
                  </a:lnSpc>
                  <a:buFont typeface="Arial" panose="020B0604020202020204" pitchFamily="34" charset="0"/>
                  <a:buNone/>
                </a:pPr>
                <a:r>
                  <a:rPr lang="en-US" sz="1600" b="1" dirty="0"/>
                  <a:t>Step4: </a:t>
                </a:r>
                <a:r>
                  <a:rPr lang="en-IN" sz="1600" b="1" dirty="0"/>
                  <a:t> Find the Principal Components</a:t>
                </a:r>
              </a:p>
              <a:p>
                <a:pPr fontAlgn="base">
                  <a:lnSpc>
                    <a:spcPct val="100000"/>
                  </a:lnSpc>
                </a:pPr>
                <a:r>
                  <a:rPr lang="en-IN" sz="1600" dirty="0"/>
                  <a:t>PCA identifies new axes where the data spreads out the most:</a:t>
                </a:r>
              </a:p>
              <a:p>
                <a:pPr lvl="1" fontAlgn="base">
                  <a:lnSpc>
                    <a:spcPct val="100000"/>
                  </a:lnSpc>
                  <a:buFont typeface="Wingdings" pitchFamily="2" charset="2"/>
                  <a:buChar char="Ø"/>
                </a:pPr>
                <a:r>
                  <a:rPr lang="en-IN" sz="1600" b="1" dirty="0"/>
                  <a:t>1st Principal Component (PC1): </a:t>
                </a:r>
                <a:r>
                  <a:rPr lang="en-IN" sz="1600" dirty="0"/>
                  <a:t>The direction of maximum variance (most spread). It is the line that best represents the shape of the projected points.</a:t>
                </a:r>
              </a:p>
              <a:p>
                <a:pPr lvl="1" fontAlgn="base">
                  <a:lnSpc>
                    <a:spcPct val="100000"/>
                  </a:lnSpc>
                  <a:buFont typeface="Wingdings" pitchFamily="2" charset="2"/>
                  <a:buChar char="Ø"/>
                </a:pPr>
                <a:r>
                  <a:rPr lang="en-IN" sz="1600" b="1" dirty="0"/>
                  <a:t>2nd Principal Component (PC2): </a:t>
                </a:r>
                <a:r>
                  <a:rPr lang="en-IN" sz="1600" dirty="0"/>
                  <a:t>The next best direction, perpendicular to PC1 and so on, PC2 accounts for the next highest variance in the dataset and must be uncorrelated with PC1. This relationship can also be expressed as the correlation between PC1 and PC2 equals zero.</a:t>
                </a:r>
              </a:p>
            </p:txBody>
          </p:sp>
        </mc:Choice>
        <mc:Fallback>
          <p:sp>
            <p:nvSpPr>
              <p:cNvPr id="3" name="Content Placeholder 2">
                <a:extLst>
                  <a:ext uri="{FF2B5EF4-FFF2-40B4-BE49-F238E27FC236}">
                    <a16:creationId xmlns:a16="http://schemas.microsoft.com/office/drawing/2014/main" id="{602AD954-0324-8645-CC20-AC68D725E09A}"/>
                  </a:ext>
                </a:extLst>
              </p:cNvPr>
              <p:cNvSpPr>
                <a:spLocks noGrp="1" noRot="1" noChangeAspect="1" noMove="1" noResize="1" noEditPoints="1" noAdjustHandles="1" noChangeArrowheads="1" noChangeShapeType="1" noTextEdit="1"/>
              </p:cNvSpPr>
              <p:nvPr>
                <p:ph idx="1"/>
              </p:nvPr>
            </p:nvSpPr>
            <p:spPr>
              <a:xfrm>
                <a:off x="406400" y="1371600"/>
                <a:ext cx="10947400" cy="5257799"/>
              </a:xfrm>
              <a:blipFill>
                <a:blip r:embed="rId2"/>
                <a:stretch>
                  <a:fillRect l="-348" t="-483"/>
                </a:stretch>
              </a:blipFill>
            </p:spPr>
            <p:txBody>
              <a:bodyPr/>
              <a:lstStyle/>
              <a:p>
                <a:r>
                  <a:rPr lang="en-US">
                    <a:noFill/>
                  </a:rPr>
                  <a:t> </a:t>
                </a:r>
              </a:p>
            </p:txBody>
          </p:sp>
        </mc:Fallback>
      </mc:AlternateContent>
    </p:spTree>
    <p:extLst>
      <p:ext uri="{BB962C8B-B14F-4D97-AF65-F5344CB8AC3E}">
        <p14:creationId xmlns:p14="http://schemas.microsoft.com/office/powerpoint/2010/main" val="23913693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903A9-9B53-BC5B-0BA8-372FD0A9182F}"/>
              </a:ext>
            </a:extLst>
          </p:cNvPr>
          <p:cNvSpPr>
            <a:spLocks noGrp="1"/>
          </p:cNvSpPr>
          <p:nvPr>
            <p:ph type="title"/>
          </p:nvPr>
        </p:nvSpPr>
        <p:spPr/>
        <p:txBody>
          <a:bodyPr/>
          <a:lstStyle/>
          <a:p>
            <a:r>
              <a:rPr lang="en-US" dirty="0"/>
              <a:t>Steps of PCA algorithm</a:t>
            </a:r>
          </a:p>
        </p:txBody>
      </p:sp>
      <p:sp>
        <p:nvSpPr>
          <p:cNvPr id="3" name="Content Placeholder 2">
            <a:extLst>
              <a:ext uri="{FF2B5EF4-FFF2-40B4-BE49-F238E27FC236}">
                <a16:creationId xmlns:a16="http://schemas.microsoft.com/office/drawing/2014/main" id="{F0DDDBCE-3A3B-3E01-CA1D-65521F7177DC}"/>
              </a:ext>
            </a:extLst>
          </p:cNvPr>
          <p:cNvSpPr>
            <a:spLocks noGrp="1"/>
          </p:cNvSpPr>
          <p:nvPr>
            <p:ph idx="1"/>
          </p:nvPr>
        </p:nvSpPr>
        <p:spPr>
          <a:xfrm>
            <a:off x="838200" y="1825625"/>
            <a:ext cx="7254240" cy="4351338"/>
          </a:xfrm>
        </p:spPr>
        <p:txBody>
          <a:bodyPr>
            <a:normAutofit fontScale="77500" lnSpcReduction="20000"/>
          </a:bodyPr>
          <a:lstStyle/>
          <a:p>
            <a:r>
              <a:rPr lang="en-US" b="1" dirty="0"/>
              <a:t>Step4 : </a:t>
            </a:r>
            <a:r>
              <a:rPr lang="en-IN" b="1" dirty="0"/>
              <a:t>Sort and Select Top k Components</a:t>
            </a:r>
          </a:p>
          <a:p>
            <a:r>
              <a:rPr lang="en-IN" dirty="0"/>
              <a:t>Order eigenvalues (largest to smallest).</a:t>
            </a:r>
          </a:p>
          <a:p>
            <a:r>
              <a:rPr lang="en-IN" dirty="0"/>
              <a:t>Pick the top </a:t>
            </a:r>
            <a:r>
              <a:rPr lang="en-IN" b="1" dirty="0"/>
              <a:t>k</a:t>
            </a:r>
            <a:r>
              <a:rPr lang="en-IN" dirty="0"/>
              <a:t> eigenvectors (k &lt; number of features). Components with low eigenvalues typically will not be as significant.</a:t>
            </a:r>
          </a:p>
          <a:p>
            <a:r>
              <a:rPr lang="en-IN" dirty="0"/>
              <a:t>This reduces dimensions.</a:t>
            </a:r>
          </a:p>
          <a:p>
            <a:r>
              <a:rPr lang="en-IN" b="1" dirty="0"/>
              <a:t>Step5: Transform the Data</a:t>
            </a:r>
          </a:p>
          <a:p>
            <a:r>
              <a:rPr lang="en-IN" dirty="0"/>
              <a:t>Multiply original data with selected eigenvectors.</a:t>
            </a:r>
          </a:p>
          <a:p>
            <a:r>
              <a:rPr lang="en-IN" dirty="0"/>
              <a:t>Result = data in new </a:t>
            </a:r>
            <a:r>
              <a:rPr lang="en-IN" b="1" dirty="0"/>
              <a:t>k-dimensional space</a:t>
            </a:r>
            <a:r>
              <a:rPr lang="en-IN" dirty="0"/>
              <a:t>.</a:t>
            </a:r>
          </a:p>
          <a:p>
            <a:r>
              <a:rPr lang="en-IN" dirty="0"/>
              <a:t>Finally, the data is transformed into the new coordinate system defined by the principal components. That is, the feature vector created from the eigenvectors of the covariance matrix projects the data onto the new axes defined by the principal components.</a:t>
            </a:r>
            <a:endParaRPr lang="en-US" dirty="0"/>
          </a:p>
        </p:txBody>
      </p:sp>
      <p:pic>
        <p:nvPicPr>
          <p:cNvPr id="7" name="Picture 6">
            <a:extLst>
              <a:ext uri="{FF2B5EF4-FFF2-40B4-BE49-F238E27FC236}">
                <a16:creationId xmlns:a16="http://schemas.microsoft.com/office/drawing/2014/main" id="{415AB6B6-7C80-B4BB-55FA-DE2B505ED044}"/>
              </a:ext>
            </a:extLst>
          </p:cNvPr>
          <p:cNvPicPr>
            <a:picLocks noChangeAspect="1"/>
          </p:cNvPicPr>
          <p:nvPr/>
        </p:nvPicPr>
        <p:blipFill>
          <a:blip r:embed="rId3"/>
          <a:stretch>
            <a:fillRect/>
          </a:stretch>
        </p:blipFill>
        <p:spPr>
          <a:xfrm>
            <a:off x="7421880" y="1825624"/>
            <a:ext cx="4587240" cy="4057015"/>
          </a:xfrm>
          <a:prstGeom prst="rect">
            <a:avLst/>
          </a:prstGeom>
        </p:spPr>
      </p:pic>
    </p:spTree>
    <p:extLst>
      <p:ext uri="{BB962C8B-B14F-4D97-AF65-F5344CB8AC3E}">
        <p14:creationId xmlns:p14="http://schemas.microsoft.com/office/powerpoint/2010/main" val="1239426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DF3F9-C6E1-69E2-E863-D951DCFF5A70}"/>
              </a:ext>
            </a:extLst>
          </p:cNvPr>
          <p:cNvSpPr>
            <a:spLocks noGrp="1"/>
          </p:cNvSpPr>
          <p:nvPr>
            <p:ph type="title"/>
          </p:nvPr>
        </p:nvSpPr>
        <p:spPr/>
        <p:txBody>
          <a:bodyPr/>
          <a:lstStyle/>
          <a:p>
            <a:r>
              <a:rPr lang="en-US" dirty="0"/>
              <a:t>Data transformation</a:t>
            </a:r>
          </a:p>
        </p:txBody>
      </p:sp>
      <p:sp>
        <p:nvSpPr>
          <p:cNvPr id="3" name="Content Placeholder 2">
            <a:extLst>
              <a:ext uri="{FF2B5EF4-FFF2-40B4-BE49-F238E27FC236}">
                <a16:creationId xmlns:a16="http://schemas.microsoft.com/office/drawing/2014/main" id="{FB6B7212-9CF6-DF2A-E7D0-70BADC32D30A}"/>
              </a:ext>
            </a:extLst>
          </p:cNvPr>
          <p:cNvSpPr>
            <a:spLocks noGrp="1"/>
          </p:cNvSpPr>
          <p:nvPr>
            <p:ph idx="1"/>
          </p:nvPr>
        </p:nvSpPr>
        <p:spPr/>
        <p:txBody>
          <a:bodyPr/>
          <a:lstStyle/>
          <a:p>
            <a:r>
              <a:rPr lang="en-IN" b="1" dirty="0"/>
              <a:t>Data transformation </a:t>
            </a:r>
            <a:r>
              <a:rPr lang="en-IN" dirty="0"/>
              <a:t>is the most important step in a machine learning pipeline which </a:t>
            </a:r>
            <a:r>
              <a:rPr lang="en-IN" b="1" dirty="0"/>
              <a:t>includes modifying the raw data and converting it into a suitable format for the ML algorithm</a:t>
            </a:r>
            <a:r>
              <a:rPr lang="en-IN" dirty="0"/>
              <a:t>.</a:t>
            </a:r>
            <a:endParaRPr lang="en-US" dirty="0"/>
          </a:p>
          <a:p>
            <a:r>
              <a:rPr lang="en-US" dirty="0"/>
              <a:t>It includes</a:t>
            </a:r>
          </a:p>
          <a:p>
            <a:pPr lvl="1"/>
            <a:r>
              <a:rPr lang="en-IN" dirty="0"/>
              <a:t>Normalization</a:t>
            </a:r>
          </a:p>
          <a:p>
            <a:pPr lvl="1"/>
            <a:r>
              <a:rPr lang="en-IN" dirty="0"/>
              <a:t>Scaling</a:t>
            </a:r>
          </a:p>
          <a:p>
            <a:pPr lvl="1"/>
            <a:r>
              <a:rPr lang="en-IN" dirty="0"/>
              <a:t>Encoding Categorical variables</a:t>
            </a:r>
          </a:p>
          <a:p>
            <a:pPr lvl="1"/>
            <a:r>
              <a:rPr lang="en-IN" dirty="0"/>
              <a:t>Feature Extraction/engineering</a:t>
            </a:r>
          </a:p>
          <a:p>
            <a:pPr lvl="1"/>
            <a:r>
              <a:rPr lang="en-IN" dirty="0"/>
              <a:t>Dimensionality Reduction</a:t>
            </a:r>
          </a:p>
        </p:txBody>
      </p:sp>
    </p:spTree>
    <p:extLst>
      <p:ext uri="{BB962C8B-B14F-4D97-AF65-F5344CB8AC3E}">
        <p14:creationId xmlns:p14="http://schemas.microsoft.com/office/powerpoint/2010/main" val="3631802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CFB6CD9-F47A-E655-5460-B798A198564B}"/>
              </a:ext>
            </a:extLst>
          </p:cNvPr>
          <p:cNvPicPr>
            <a:picLocks noGrp="1" noChangeAspect="1"/>
          </p:cNvPicPr>
          <p:nvPr>
            <p:ph idx="1"/>
          </p:nvPr>
        </p:nvPicPr>
        <p:blipFill>
          <a:blip r:embed="rId3"/>
          <a:stretch>
            <a:fillRect/>
          </a:stretch>
        </p:blipFill>
        <p:spPr>
          <a:xfrm>
            <a:off x="716280" y="792480"/>
            <a:ext cx="10165080" cy="5384483"/>
          </a:xfrm>
        </p:spPr>
      </p:pic>
    </p:spTree>
    <p:extLst>
      <p:ext uri="{BB962C8B-B14F-4D97-AF65-F5344CB8AC3E}">
        <p14:creationId xmlns:p14="http://schemas.microsoft.com/office/powerpoint/2010/main" val="16581882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811C-5AAC-F1BC-C741-6CCCAD210FAE}"/>
              </a:ext>
            </a:extLst>
          </p:cNvPr>
          <p:cNvSpPr>
            <a:spLocks noGrp="1"/>
          </p:cNvSpPr>
          <p:nvPr>
            <p:ph type="title"/>
          </p:nvPr>
        </p:nvSpPr>
        <p:spPr/>
        <p:txBody>
          <a:bodyPr/>
          <a:lstStyle/>
          <a:p>
            <a:r>
              <a:rPr lang="en-US" dirty="0"/>
              <a:t>Applications of PCA</a:t>
            </a:r>
          </a:p>
        </p:txBody>
      </p:sp>
      <p:sp>
        <p:nvSpPr>
          <p:cNvPr id="3" name="Content Placeholder 2">
            <a:extLst>
              <a:ext uri="{FF2B5EF4-FFF2-40B4-BE49-F238E27FC236}">
                <a16:creationId xmlns:a16="http://schemas.microsoft.com/office/drawing/2014/main" id="{ADC47771-345A-7440-D6DC-D9C8E552A5A4}"/>
              </a:ext>
            </a:extLst>
          </p:cNvPr>
          <p:cNvSpPr>
            <a:spLocks noGrp="1"/>
          </p:cNvSpPr>
          <p:nvPr>
            <p:ph idx="1"/>
          </p:nvPr>
        </p:nvSpPr>
        <p:spPr/>
        <p:txBody>
          <a:bodyPr/>
          <a:lstStyle/>
          <a:p>
            <a:r>
              <a:rPr lang="en-IN" b="1" dirty="0"/>
              <a:t>Example 1: Image Compression</a:t>
            </a:r>
          </a:p>
          <a:p>
            <a:r>
              <a:rPr lang="en-IN" dirty="0"/>
              <a:t>A 100×100 grayscale image = 10,000 pixels (features).</a:t>
            </a:r>
          </a:p>
          <a:p>
            <a:r>
              <a:rPr lang="en-IN" dirty="0"/>
              <a:t>PCA reduces it to, say, 100 principal components.</a:t>
            </a:r>
          </a:p>
          <a:p>
            <a:r>
              <a:rPr lang="en-IN" dirty="0"/>
              <a:t>Reconstructed image looks almost the same but with much less data.</a:t>
            </a:r>
          </a:p>
          <a:p>
            <a:r>
              <a:rPr lang="en-IN" b="1" dirty="0"/>
              <a:t>Example 2: Finance (Stock Market)</a:t>
            </a:r>
          </a:p>
          <a:p>
            <a:r>
              <a:rPr lang="en-IN" dirty="0"/>
              <a:t>Suppose we track 50 stocks daily.</a:t>
            </a:r>
          </a:p>
          <a:p>
            <a:r>
              <a:rPr lang="en-IN" dirty="0"/>
              <a:t>PCA may show that </a:t>
            </a:r>
            <a:r>
              <a:rPr lang="en-IN" b="1" dirty="0"/>
              <a:t>2–3 hidden factors (like overall market trend, industry sector trend)</a:t>
            </a:r>
            <a:r>
              <a:rPr lang="en-IN" dirty="0"/>
              <a:t> explain most variance, instead of </a:t>
            </a:r>
            <a:r>
              <a:rPr lang="en-IN" dirty="0" err="1"/>
              <a:t>analyzing</a:t>
            </a:r>
            <a:r>
              <a:rPr lang="en-IN" dirty="0"/>
              <a:t> all 50 separately.</a:t>
            </a:r>
          </a:p>
          <a:p>
            <a:endParaRPr lang="en-US" dirty="0"/>
          </a:p>
        </p:txBody>
      </p:sp>
    </p:spTree>
    <p:extLst>
      <p:ext uri="{BB962C8B-B14F-4D97-AF65-F5344CB8AC3E}">
        <p14:creationId xmlns:p14="http://schemas.microsoft.com/office/powerpoint/2010/main" val="6559341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A2DCC-D526-F9CF-59C4-E29B48FC621C}"/>
              </a:ext>
            </a:extLst>
          </p:cNvPr>
          <p:cNvSpPr>
            <a:spLocks noGrp="1"/>
          </p:cNvSpPr>
          <p:nvPr>
            <p:ph type="title"/>
          </p:nvPr>
        </p:nvSpPr>
        <p:spPr/>
        <p:txBody>
          <a:bodyPr/>
          <a:lstStyle/>
          <a:p>
            <a:r>
              <a:rPr lang="en-US" dirty="0"/>
              <a:t>Advantages &amp; Disadvantages</a:t>
            </a:r>
          </a:p>
        </p:txBody>
      </p:sp>
      <p:sp>
        <p:nvSpPr>
          <p:cNvPr id="3" name="Content Placeholder 2">
            <a:extLst>
              <a:ext uri="{FF2B5EF4-FFF2-40B4-BE49-F238E27FC236}">
                <a16:creationId xmlns:a16="http://schemas.microsoft.com/office/drawing/2014/main" id="{BAFA6ADA-2BC0-18C1-746A-3B6B25B08B26}"/>
              </a:ext>
            </a:extLst>
          </p:cNvPr>
          <p:cNvSpPr>
            <a:spLocks noGrp="1"/>
          </p:cNvSpPr>
          <p:nvPr>
            <p:ph idx="1"/>
          </p:nvPr>
        </p:nvSpPr>
        <p:spPr>
          <a:xfrm>
            <a:off x="838200" y="1825625"/>
            <a:ext cx="10515600" cy="1781175"/>
          </a:xfrm>
        </p:spPr>
        <p:txBody>
          <a:bodyPr/>
          <a:lstStyle/>
          <a:p>
            <a:r>
              <a:rPr lang="en-IN" dirty="0"/>
              <a:t>✅ Reduces dimensionality → faster models</a:t>
            </a:r>
            <a:br>
              <a:rPr lang="en-IN" dirty="0"/>
            </a:br>
            <a:r>
              <a:rPr lang="en-IN" dirty="0"/>
              <a:t>✅ Removes correlated features</a:t>
            </a:r>
            <a:br>
              <a:rPr lang="en-IN" dirty="0"/>
            </a:br>
            <a:r>
              <a:rPr lang="en-IN" dirty="0"/>
              <a:t>✅ Helps in visualization (2D/3D plots)</a:t>
            </a:r>
            <a:br>
              <a:rPr lang="en-IN" dirty="0"/>
            </a:br>
            <a:r>
              <a:rPr lang="en-IN" dirty="0"/>
              <a:t>✅ Reduces overfitting by eliminating noise</a:t>
            </a:r>
            <a:endParaRPr lang="en-US" dirty="0"/>
          </a:p>
        </p:txBody>
      </p:sp>
      <p:sp>
        <p:nvSpPr>
          <p:cNvPr id="4" name="Content Placeholder 2">
            <a:extLst>
              <a:ext uri="{FF2B5EF4-FFF2-40B4-BE49-F238E27FC236}">
                <a16:creationId xmlns:a16="http://schemas.microsoft.com/office/drawing/2014/main" id="{F75E82FA-F044-46AB-1581-A205CC50B69B}"/>
              </a:ext>
            </a:extLst>
          </p:cNvPr>
          <p:cNvSpPr txBox="1">
            <a:spLocks/>
          </p:cNvSpPr>
          <p:nvPr/>
        </p:nvSpPr>
        <p:spPr>
          <a:xfrm>
            <a:off x="838200" y="3832225"/>
            <a:ext cx="10515600" cy="178117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 Limitations of PCA</a:t>
            </a:r>
          </a:p>
          <a:p>
            <a:r>
              <a:rPr lang="en-IN" dirty="0"/>
              <a:t>❌ Only captures </a:t>
            </a:r>
            <a:r>
              <a:rPr lang="en-IN" b="1" dirty="0"/>
              <a:t>linear relationships</a:t>
            </a:r>
            <a:br>
              <a:rPr lang="en-IN" dirty="0"/>
            </a:br>
            <a:r>
              <a:rPr lang="en-IN" dirty="0"/>
              <a:t>❌ Hard to interpret transformed components (they are combinations of features)</a:t>
            </a:r>
            <a:br>
              <a:rPr lang="en-IN" dirty="0"/>
            </a:br>
            <a:r>
              <a:rPr lang="en-IN" dirty="0"/>
              <a:t>❌ Sensitive to scaling of data</a:t>
            </a:r>
          </a:p>
          <a:p>
            <a:endParaRPr lang="en-US" dirty="0"/>
          </a:p>
        </p:txBody>
      </p:sp>
    </p:spTree>
    <p:extLst>
      <p:ext uri="{BB962C8B-B14F-4D97-AF65-F5344CB8AC3E}">
        <p14:creationId xmlns:p14="http://schemas.microsoft.com/office/powerpoint/2010/main" val="3752587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0A164-F38B-C70A-C495-C72E3B45E39C}"/>
              </a:ext>
            </a:extLst>
          </p:cNvPr>
          <p:cNvSpPr>
            <a:spLocks noGrp="1"/>
          </p:cNvSpPr>
          <p:nvPr>
            <p:ph type="title"/>
          </p:nvPr>
        </p:nvSpPr>
        <p:spPr/>
        <p:txBody>
          <a:bodyPr/>
          <a:lstStyle/>
          <a:p>
            <a:r>
              <a:rPr lang="en-US" dirty="0"/>
              <a:t>Normalization</a:t>
            </a:r>
          </a:p>
        </p:txBody>
      </p:sp>
      <p:sp>
        <p:nvSpPr>
          <p:cNvPr id="3" name="Content Placeholder 2">
            <a:extLst>
              <a:ext uri="{FF2B5EF4-FFF2-40B4-BE49-F238E27FC236}">
                <a16:creationId xmlns:a16="http://schemas.microsoft.com/office/drawing/2014/main" id="{9316B9E0-98FC-8E54-7049-2704DCE12AED}"/>
              </a:ext>
            </a:extLst>
          </p:cNvPr>
          <p:cNvSpPr>
            <a:spLocks noGrp="1"/>
          </p:cNvSpPr>
          <p:nvPr>
            <p:ph idx="1"/>
          </p:nvPr>
        </p:nvSpPr>
        <p:spPr/>
        <p:txBody>
          <a:bodyPr>
            <a:normAutofit fontScale="92500" lnSpcReduction="20000"/>
          </a:bodyPr>
          <a:lstStyle/>
          <a:p>
            <a:r>
              <a:rPr lang="en-IN" b="1" dirty="0"/>
              <a:t>Normalization</a:t>
            </a:r>
            <a:r>
              <a:rPr lang="en-IN" dirty="0"/>
              <a:t> is the process of </a:t>
            </a:r>
            <a:r>
              <a:rPr lang="en-IN" b="1" dirty="0"/>
              <a:t>rescaling numerical data</a:t>
            </a:r>
            <a:r>
              <a:rPr lang="en-IN" dirty="0"/>
              <a:t> into a </a:t>
            </a:r>
            <a:r>
              <a:rPr lang="en-IN" b="1" dirty="0"/>
              <a:t>common range</a:t>
            </a:r>
            <a:r>
              <a:rPr lang="en-IN" dirty="0"/>
              <a:t>, usually </a:t>
            </a:r>
            <a:r>
              <a:rPr lang="en-IN" b="1" dirty="0"/>
              <a:t>0 to 1</a:t>
            </a:r>
            <a:r>
              <a:rPr lang="en-IN" dirty="0"/>
              <a:t>.</a:t>
            </a:r>
          </a:p>
          <a:p>
            <a:r>
              <a:rPr lang="en-IN" dirty="0"/>
              <a:t>Purpose: To prevent features with large values from </a:t>
            </a:r>
            <a:r>
              <a:rPr lang="en-IN" b="1" dirty="0"/>
              <a:t>dominating</a:t>
            </a:r>
            <a:r>
              <a:rPr lang="en-IN" dirty="0"/>
              <a:t> the learning process.</a:t>
            </a:r>
          </a:p>
          <a:p>
            <a:r>
              <a:rPr lang="en-IN" b="1" dirty="0"/>
              <a:t>Why is it Needed?</a:t>
            </a:r>
          </a:p>
          <a:p>
            <a:r>
              <a:rPr lang="en-IN" dirty="0"/>
              <a:t>Example:</a:t>
            </a:r>
          </a:p>
          <a:p>
            <a:pPr lvl="1"/>
            <a:r>
              <a:rPr lang="en-IN" dirty="0"/>
              <a:t>Marks = [0–100]</a:t>
            </a:r>
          </a:p>
          <a:p>
            <a:pPr lvl="1"/>
            <a:r>
              <a:rPr lang="en-IN" dirty="0"/>
              <a:t>Salary = [0–100,000]</a:t>
            </a:r>
          </a:p>
          <a:p>
            <a:pPr lvl="1"/>
            <a:r>
              <a:rPr lang="en-IN" dirty="0"/>
              <a:t>If used directly, salary will dominate the model (since numbers are much larger).</a:t>
            </a:r>
          </a:p>
          <a:p>
            <a:r>
              <a:rPr lang="en-IN" dirty="0"/>
              <a:t>Normalization ensures </a:t>
            </a:r>
            <a:r>
              <a:rPr lang="en-IN" b="1" dirty="0"/>
              <a:t>fair comparison</a:t>
            </a:r>
            <a:r>
              <a:rPr lang="en-IN" dirty="0"/>
              <a:t> between features.</a:t>
            </a:r>
          </a:p>
          <a:p>
            <a:r>
              <a:rPr lang="en-IN" dirty="0"/>
              <a:t>Many ML algorithms (e.g., </a:t>
            </a:r>
            <a:r>
              <a:rPr lang="en-IN" b="1" dirty="0"/>
              <a:t>KNN, Neural Networks, Gradient Descent-based models</a:t>
            </a:r>
            <a:r>
              <a:rPr lang="en-IN" dirty="0"/>
              <a:t>) perform better when data is normalized.</a:t>
            </a:r>
          </a:p>
          <a:p>
            <a:endParaRPr lang="en-US" dirty="0"/>
          </a:p>
        </p:txBody>
      </p:sp>
    </p:spTree>
    <p:extLst>
      <p:ext uri="{BB962C8B-B14F-4D97-AF65-F5344CB8AC3E}">
        <p14:creationId xmlns:p14="http://schemas.microsoft.com/office/powerpoint/2010/main" val="4093523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AB73E7-DACB-1E6A-D751-3FAE70377446}"/>
                  </a:ext>
                </a:extLst>
              </p:cNvPr>
              <p:cNvSpPr>
                <a:spLocks noGrp="1"/>
              </p:cNvSpPr>
              <p:nvPr>
                <p:ph idx="1"/>
              </p:nvPr>
            </p:nvSpPr>
            <p:spPr>
              <a:xfrm>
                <a:off x="838200" y="1404257"/>
                <a:ext cx="10515600" cy="4772706"/>
              </a:xfrm>
            </p:spPr>
            <p:txBody>
              <a:bodyPr>
                <a:normAutofit fontScale="85000" lnSpcReduction="20000"/>
              </a:bodyPr>
              <a:lstStyle/>
              <a:p>
                <a:r>
                  <a:rPr lang="en-IN" b="1" dirty="0"/>
                  <a:t>(Min-Max Scaling/Normalization)</a:t>
                </a:r>
              </a:p>
              <a:p>
                <a14:m>
                  <m:oMath xmlns:m="http://schemas.openxmlformats.org/officeDocument/2006/math">
                    <m:sSup>
                      <m:sSupPr>
                        <m:ctrlPr>
                          <a:rPr lang="ar-AE" i="1">
                            <a:latin typeface="Cambria Math" panose="02040503050406030204" pitchFamily="18" charset="0"/>
                          </a:rPr>
                        </m:ctrlPr>
                      </m:sSupPr>
                      <m:e>
                        <m:r>
                          <a:rPr lang="ar-AE" i="1">
                            <a:latin typeface="Cambria Math" panose="02040503050406030204" pitchFamily="18" charset="0"/>
                          </a:rPr>
                          <m:t>𝑋</m:t>
                        </m:r>
                      </m:e>
                      <m:sup>
                        <m:r>
                          <a:rPr lang="ar-AE">
                            <a:latin typeface="Cambria Math" panose="02040503050406030204" pitchFamily="18" charset="0"/>
                          </a:rPr>
                          <m:t>′</m:t>
                        </m:r>
                      </m:sup>
                    </m:sSup>
                    <m:r>
                      <a:rPr lang="ar-AE">
                        <a:latin typeface="Cambria Math" panose="02040503050406030204" pitchFamily="18" charset="0"/>
                      </a:rPr>
                      <m:t>=</m:t>
                    </m:r>
                    <m:f>
                      <m:fPr>
                        <m:ctrlPr>
                          <a:rPr lang="ar-AE" i="1">
                            <a:latin typeface="Cambria Math" panose="02040503050406030204" pitchFamily="18" charset="0"/>
                          </a:rPr>
                        </m:ctrlPr>
                      </m:fPr>
                      <m:num>
                        <m:r>
                          <a:rPr lang="ar-AE" i="1">
                            <a:latin typeface="Cambria Math" panose="02040503050406030204" pitchFamily="18" charset="0"/>
                          </a:rPr>
                          <m:t>𝑋</m:t>
                        </m:r>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i="1">
                                <a:latin typeface="Cambria Math" panose="02040503050406030204" pitchFamily="18" charset="0"/>
                              </a:rPr>
                              <m:t>𝑚𝑖𝑛</m:t>
                            </m:r>
                          </m:sub>
                        </m:sSub>
                      </m:num>
                      <m:den>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i="1">
                                <a:latin typeface="Cambria Math" panose="02040503050406030204" pitchFamily="18" charset="0"/>
                              </a:rPr>
                              <m:t>𝑚𝑎𝑥</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i="1">
                                <a:latin typeface="Cambria Math" panose="02040503050406030204" pitchFamily="18" charset="0"/>
                              </a:rPr>
                              <m:t>𝑚𝑖𝑛</m:t>
                            </m:r>
                          </m:sub>
                        </m:sSub>
                      </m:den>
                    </m:f>
                  </m:oMath>
                </a14:m>
                <a:endParaRPr lang="ar-AE" dirty="0"/>
              </a:p>
              <a:p>
                <a:pPr lvl="1"/>
                <a14:m>
                  <m:oMath xmlns:m="http://schemas.openxmlformats.org/officeDocument/2006/math">
                    <m:r>
                      <a:rPr lang="ar-AE" i="1">
                        <a:latin typeface="Cambria Math" panose="02040503050406030204" pitchFamily="18" charset="0"/>
                      </a:rPr>
                      <m:t>𝑋</m:t>
                    </m:r>
                  </m:oMath>
                </a14:m>
                <a:r>
                  <a:rPr lang="ar-AE" dirty="0"/>
                  <a:t>= </a:t>
                </a:r>
                <a:r>
                  <a:rPr lang="en-IN" dirty="0"/>
                  <a:t>original value</a:t>
                </a:r>
              </a:p>
              <a:p>
                <a:pPr lvl="1"/>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i="1">
                            <a:latin typeface="Cambria Math" panose="02040503050406030204" pitchFamily="18" charset="0"/>
                          </a:rPr>
                          <m:t>𝑚𝑖𝑛</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𝑋</m:t>
                        </m:r>
                      </m:e>
                      <m:sub>
                        <m:r>
                          <a:rPr lang="ar-AE" i="1">
                            <a:latin typeface="Cambria Math" panose="02040503050406030204" pitchFamily="18" charset="0"/>
                          </a:rPr>
                          <m:t>𝑚𝑎𝑥</m:t>
                        </m:r>
                      </m:sub>
                    </m:sSub>
                  </m:oMath>
                </a14:m>
                <a:r>
                  <a:rPr lang="ar-AE" dirty="0"/>
                  <a:t>= </a:t>
                </a:r>
                <a:r>
                  <a:rPr lang="en-IN" dirty="0"/>
                  <a:t>min and max values in the column</a:t>
                </a:r>
              </a:p>
              <a:p>
                <a:pPr lvl="1"/>
                <a14:m>
                  <m:oMath xmlns:m="http://schemas.openxmlformats.org/officeDocument/2006/math">
                    <m:sSup>
                      <m:sSupPr>
                        <m:ctrlPr>
                          <a:rPr lang="ar-AE" i="1">
                            <a:latin typeface="Cambria Math" panose="02040503050406030204" pitchFamily="18" charset="0"/>
                          </a:rPr>
                        </m:ctrlPr>
                      </m:sSupPr>
                      <m:e>
                        <m:r>
                          <a:rPr lang="ar-AE" i="1">
                            <a:latin typeface="Cambria Math" panose="02040503050406030204" pitchFamily="18" charset="0"/>
                          </a:rPr>
                          <m:t>𝑋</m:t>
                        </m:r>
                      </m:e>
                      <m:sup>
                        <m:r>
                          <a:rPr lang="ar-AE">
                            <a:latin typeface="Cambria Math" panose="02040503050406030204" pitchFamily="18" charset="0"/>
                          </a:rPr>
                          <m:t>′</m:t>
                        </m:r>
                      </m:sup>
                    </m:sSup>
                  </m:oMath>
                </a14:m>
                <a:r>
                  <a:rPr lang="ar-AE" dirty="0"/>
                  <a:t>= </a:t>
                </a:r>
                <a:r>
                  <a:rPr lang="en-IN" dirty="0"/>
                  <a:t>normalized value in [0, 1]</a:t>
                </a:r>
              </a:p>
              <a:p>
                <a:r>
                  <a:rPr lang="en-IN" dirty="0"/>
                  <a:t>Example: Marks of 5 students: [40, 60, 80, 100]</a:t>
                </a:r>
              </a:p>
              <a:p>
                <a14:m>
                  <m:oMath xmlns:m="http://schemas.openxmlformats.org/officeDocument/2006/math">
                    <m:sSup>
                      <m:sSupPr>
                        <m:ctrlPr>
                          <a:rPr lang="ar-AE" i="1">
                            <a:latin typeface="Cambria Math" panose="02040503050406030204" pitchFamily="18" charset="0"/>
                          </a:rPr>
                        </m:ctrlPr>
                      </m:sSupPr>
                      <m:e>
                        <m:r>
                          <a:rPr lang="ar-AE" i="1">
                            <a:latin typeface="Cambria Math" panose="02040503050406030204" pitchFamily="18" charset="0"/>
                          </a:rPr>
                          <m:t>𝑋</m:t>
                        </m:r>
                      </m:e>
                      <m:sup>
                        <m:r>
                          <a:rPr lang="ar-AE">
                            <a:latin typeface="Cambria Math" panose="02040503050406030204" pitchFamily="18" charset="0"/>
                          </a:rPr>
                          <m:t>′</m:t>
                        </m:r>
                      </m:sup>
                    </m:sSup>
                    <m:r>
                      <a:rPr lang="ar-AE">
                        <a:latin typeface="Cambria Math" panose="02040503050406030204" pitchFamily="18" charset="0"/>
                      </a:rPr>
                      <m:t>=</m:t>
                    </m:r>
                    <m:f>
                      <m:fPr>
                        <m:ctrlPr>
                          <a:rPr lang="ar-AE" i="1">
                            <a:latin typeface="Cambria Math" panose="02040503050406030204" pitchFamily="18" charset="0"/>
                          </a:rPr>
                        </m:ctrlPr>
                      </m:fPr>
                      <m:num>
                        <m:r>
                          <a:rPr lang="ar-AE" i="1">
                            <a:latin typeface="Cambria Math" panose="02040503050406030204" pitchFamily="18" charset="0"/>
                          </a:rPr>
                          <m:t>𝑋</m:t>
                        </m:r>
                        <m:r>
                          <a:rPr lang="ar-AE">
                            <a:latin typeface="Cambria Math" panose="02040503050406030204" pitchFamily="18" charset="0"/>
                          </a:rPr>
                          <m:t>−40</m:t>
                        </m:r>
                      </m:num>
                      <m:den>
                        <m:r>
                          <a:rPr lang="ar-AE">
                            <a:latin typeface="Cambria Math" panose="02040503050406030204" pitchFamily="18" charset="0"/>
                          </a:rPr>
                          <m:t>100−40</m:t>
                        </m:r>
                      </m:den>
                    </m:f>
                  </m:oMath>
                </a14:m>
                <a:endParaRPr lang="ar-AE" dirty="0"/>
              </a:p>
              <a:p>
                <a:r>
                  <a:rPr lang="ar-AE" dirty="0"/>
                  <a:t>40 → 0.0</a:t>
                </a:r>
              </a:p>
              <a:p>
                <a:r>
                  <a:rPr lang="ar-AE" dirty="0"/>
                  <a:t>60 → 0.33</a:t>
                </a:r>
              </a:p>
              <a:p>
                <a:r>
                  <a:rPr lang="ar-AE" dirty="0"/>
                  <a:t>80 → 0.67</a:t>
                </a:r>
              </a:p>
              <a:p>
                <a:r>
                  <a:rPr lang="ar-AE" dirty="0"/>
                  <a:t>100 → 1.0</a:t>
                </a:r>
              </a:p>
              <a:p>
                <a:r>
                  <a:rPr lang="en-IN" dirty="0"/>
                  <a:t>👉 Now all values lie between 0 and 1.</a:t>
                </a:r>
              </a:p>
              <a:p>
                <a:endParaRPr lang="en-IN" dirty="0"/>
              </a:p>
              <a:p>
                <a:endParaRPr lang="en-US" dirty="0"/>
              </a:p>
            </p:txBody>
          </p:sp>
        </mc:Choice>
        <mc:Fallback xmlns="">
          <p:sp>
            <p:nvSpPr>
              <p:cNvPr id="3" name="Content Placeholder 2">
                <a:extLst>
                  <a:ext uri="{FF2B5EF4-FFF2-40B4-BE49-F238E27FC236}">
                    <a16:creationId xmlns:a16="http://schemas.microsoft.com/office/drawing/2014/main" id="{18AB73E7-DACB-1E6A-D751-3FAE70377446}"/>
                  </a:ext>
                </a:extLst>
              </p:cNvPr>
              <p:cNvSpPr>
                <a:spLocks noGrp="1" noRot="1" noChangeAspect="1" noMove="1" noResize="1" noEditPoints="1" noAdjustHandles="1" noChangeArrowheads="1" noChangeShapeType="1" noTextEdit="1"/>
              </p:cNvSpPr>
              <p:nvPr>
                <p:ph idx="1"/>
              </p:nvPr>
            </p:nvSpPr>
            <p:spPr>
              <a:xfrm>
                <a:off x="838200" y="1404257"/>
                <a:ext cx="10515600" cy="4772706"/>
              </a:xfrm>
              <a:blipFill>
                <a:blip r:embed="rId2"/>
                <a:stretch>
                  <a:fillRect l="-844" t="-2918" b="-2122"/>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58BD283B-7C29-98D6-16CA-F7CB8AC61B0D}"/>
              </a:ext>
            </a:extLst>
          </p:cNvPr>
          <p:cNvSpPr>
            <a:spLocks noGrp="1"/>
          </p:cNvSpPr>
          <p:nvPr>
            <p:ph type="title"/>
          </p:nvPr>
        </p:nvSpPr>
        <p:spPr>
          <a:xfrm>
            <a:off x="838200" y="365125"/>
            <a:ext cx="10515600" cy="1325563"/>
          </a:xfrm>
        </p:spPr>
        <p:txBody>
          <a:bodyPr/>
          <a:lstStyle/>
          <a:p>
            <a:r>
              <a:rPr lang="en-US" dirty="0"/>
              <a:t>Normalization</a:t>
            </a:r>
          </a:p>
        </p:txBody>
      </p:sp>
    </p:spTree>
    <p:extLst>
      <p:ext uri="{BB962C8B-B14F-4D97-AF65-F5344CB8AC3E}">
        <p14:creationId xmlns:p14="http://schemas.microsoft.com/office/powerpoint/2010/main" val="19967357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5587</TotalTime>
  <Words>7677</Words>
  <Application>Microsoft Macintosh PowerPoint</Application>
  <PresentationFormat>Widescreen</PresentationFormat>
  <Paragraphs>825</Paragraphs>
  <Slides>72</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Arial Unicode MS</vt:lpstr>
      <vt:lpstr>Arial</vt:lpstr>
      <vt:lpstr>Calibri</vt:lpstr>
      <vt:lpstr>Calibri Light</vt:lpstr>
      <vt:lpstr>Cambria Math</vt:lpstr>
      <vt:lpstr>Courier New</vt:lpstr>
      <vt:lpstr>Nunito</vt:lpstr>
      <vt:lpstr>Wingdings</vt:lpstr>
      <vt:lpstr>Office Theme</vt:lpstr>
      <vt:lpstr>Unit2</vt:lpstr>
      <vt:lpstr>Data Pre-Processing</vt:lpstr>
      <vt:lpstr>Data Pre-Processing</vt:lpstr>
      <vt:lpstr>Types of Problematic Data in Machine Learning</vt:lpstr>
      <vt:lpstr>PowerPoint Presentation</vt:lpstr>
      <vt:lpstr>PowerPoint Presentation</vt:lpstr>
      <vt:lpstr>Data transformation</vt:lpstr>
      <vt:lpstr>Normalization</vt:lpstr>
      <vt:lpstr>Normalization</vt:lpstr>
      <vt:lpstr>Python Code</vt:lpstr>
      <vt:lpstr>Python Code : Output</vt:lpstr>
      <vt:lpstr>Limitations</vt:lpstr>
      <vt:lpstr>Standardization</vt:lpstr>
      <vt:lpstr>PowerPoint Presentation</vt:lpstr>
      <vt:lpstr>Standardization</vt:lpstr>
      <vt:lpstr>Python Code</vt:lpstr>
      <vt:lpstr>Python Code: Output</vt:lpstr>
      <vt:lpstr>Normalization</vt:lpstr>
      <vt:lpstr>Next topics</vt:lpstr>
      <vt:lpstr>Linear Regression</vt:lpstr>
      <vt:lpstr>Linear regression</vt:lpstr>
      <vt:lpstr>PowerPoint Presentation</vt:lpstr>
      <vt:lpstr>Estimating the Coefficients in Simple Linear Regression </vt:lpstr>
      <vt:lpstr>Estimating the Coefficients in Simple Linear Regression</vt:lpstr>
      <vt:lpstr>Estimating the Coefficients in Simple Linear Regression</vt:lpstr>
      <vt:lpstr>Example</vt:lpstr>
      <vt:lpstr>Solution</vt:lpstr>
      <vt:lpstr>Solution</vt:lpstr>
      <vt:lpstr>Solution</vt:lpstr>
      <vt:lpstr>Solution</vt:lpstr>
      <vt:lpstr>Calculate RSS</vt:lpstr>
      <vt:lpstr>Linear Regression</vt:lpstr>
      <vt:lpstr>Linear Regression</vt:lpstr>
      <vt:lpstr>Bias</vt:lpstr>
      <vt:lpstr>RSE</vt:lpstr>
      <vt:lpstr>R2 statistic</vt:lpstr>
      <vt:lpstr>Example</vt:lpstr>
      <vt:lpstr>Exercise Question</vt:lpstr>
      <vt:lpstr>Regression Model</vt:lpstr>
      <vt:lpstr>Feature or variable selection</vt:lpstr>
      <vt:lpstr>Example</vt:lpstr>
      <vt:lpstr>Importance of Feature selection</vt:lpstr>
      <vt:lpstr>PowerPoint Presentation</vt:lpstr>
      <vt:lpstr>PowerPoint Presentation</vt:lpstr>
      <vt:lpstr>Importance of Feature selection</vt:lpstr>
      <vt:lpstr>Importance of Feature selection</vt:lpstr>
      <vt:lpstr>Best Subset Selection</vt:lpstr>
      <vt:lpstr>Best Subset Selection</vt:lpstr>
      <vt:lpstr>Forward Stepwise Selection</vt:lpstr>
      <vt:lpstr>Forward Stepwise Selection</vt:lpstr>
      <vt:lpstr>PowerPoint Presentation</vt:lpstr>
      <vt:lpstr>Backward Stepwise Selection</vt:lpstr>
      <vt:lpstr>Backward Stepwise Selection</vt:lpstr>
      <vt:lpstr>Backward Stepwise Selection</vt:lpstr>
      <vt:lpstr>Bias-Variance Tradeoff</vt:lpstr>
      <vt:lpstr>Bias</vt:lpstr>
      <vt:lpstr>Variance</vt:lpstr>
      <vt:lpstr>Bias-variance tradeoff</vt:lpstr>
      <vt:lpstr>Underfitting</vt:lpstr>
      <vt:lpstr>Overfitting</vt:lpstr>
      <vt:lpstr>Relationship with bias-variance</vt:lpstr>
      <vt:lpstr>Ways to reduce Overfitting</vt:lpstr>
      <vt:lpstr>Ways to reduce underfitting</vt:lpstr>
      <vt:lpstr>Practice Questions</vt:lpstr>
      <vt:lpstr>Principal Component Analysis</vt:lpstr>
      <vt:lpstr>PowerPoint Presentation</vt:lpstr>
      <vt:lpstr>Steps of PCA algorithm</vt:lpstr>
      <vt:lpstr>Steps of PCA algorithm</vt:lpstr>
      <vt:lpstr>Steps of PCA algorithm</vt:lpstr>
      <vt:lpstr>PowerPoint Presentation</vt:lpstr>
      <vt:lpstr>Applications of PCA</vt:lpstr>
      <vt:lpstr>Advantages &amp; Disadvantages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Microsoft Office User</cp:lastModifiedBy>
  <cp:revision>153</cp:revision>
  <dcterms:created xsi:type="dcterms:W3CDTF">2025-09-17T06:57:26Z</dcterms:created>
  <dcterms:modified xsi:type="dcterms:W3CDTF">2025-10-04T06:11:53Z</dcterms:modified>
</cp:coreProperties>
</file>